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Average"/>
      <p:regular r:id="rId48"/>
    </p:embeddedFont>
    <p:embeddedFont>
      <p:font typeface="Oswa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verage-regular.fntdata"/><Relationship Id="rId47" Type="http://schemas.openxmlformats.org/officeDocument/2006/relationships/slide" Target="slides/slide43.xml"/><Relationship Id="rId49" Type="http://schemas.openxmlformats.org/officeDocument/2006/relationships/font" Target="fonts/Oswa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font" Target="fonts/Oswa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9ec7274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9ec7274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slide is from a case-study of a private bounty on HackerOne, this will be explained as we read the slides. Link to Github at the bottom of the slides will 404 until the day of the presentation (the repository is currently set as private).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9ec7274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9ec7274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slide is from a case-study of a private bounty on HackerOne, this will be explained as we read the slides. Link to Github at the bottom of the slides will 404 until the day of the presentation (the repository is currently set as private).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9ec7274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9ec7274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9ec7274d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9ec7274d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9ec7274d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9ec7274d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9ec7274d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9ec7274d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9ec7274d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9ec7274d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9ec7274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9ec7274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9ec7274d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9ec7274d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9ec7274d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9ec7274d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**mention that the cookie issue was recreated using altdns to find the staging box**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858d6a34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58d6a34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9ec7274d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9ec7274d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9ec7274d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9ec7274d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9ec7274d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9ec7274d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9ec7274d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9ec7274d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9ec7274d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9ec7274d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9ec7274d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9ec7274d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a65419ef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a65419ef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a65419ef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a65419ef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a65419ef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a65419ef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9ec7274d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9ec7274d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9ec7274d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9ec7274d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9ec7274d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9ec7274d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9ec7274d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9ec7274d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9ec7274d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9ec7274d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9ec7274d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9ec7274d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9ec7274d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9ec7274d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9ec7274d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9ec7274d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9ec7274d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9ec7274d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9ec7274d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9ec7274d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9ec7274d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9ec7274d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9ec7274d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9ec7274d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29ec727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29ec727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9ec7274d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9ec7274d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a65419ef_8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a65419ef_8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9ec7274d_1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9ec7274d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9ec7274d_1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9ec7274d_1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9ec7274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9ec7274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Offensive Incidence Response: Instead of responding to a breach, we reverse the roles, we respond to assets as they are put up with offensive security tactics</a:t>
            </a:r>
            <a:endParaRPr/>
          </a:p>
          <a:p>
            <a:pPr indent="-317500" lvl="0" marL="457200" rtl="0" algn="l">
              <a:spcBef>
                <a:spcPts val="0"/>
              </a:spcBef>
              <a:spcAft>
                <a:spcPts val="0"/>
              </a:spcAft>
              <a:buSzPts val="1400"/>
              <a:buChar char="-"/>
            </a:pPr>
            <a:r>
              <a:rPr lang="en-GB"/>
              <a:t>Think about the scope of an organization and widen your perspective on the infrastructure an organization might rely on internally and externally (for example, piwik analytics, elasticsearch, load balancers, internal admin panels)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9ec7274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9ec7274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9ec7274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9ec7274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9ec7274d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9ec7274d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9ec7274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9ec7274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github.com/infosec-au/altdn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threatcrowd.org/searchApi/v2/domain/report/?domain=uber.com"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hyperlink" Target="https://github.com/infosec-au/assetnot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hyperlink" Target="https://github.com/infosec-au/assetnot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hyperlink" Target="https://github.com/infosec-au/assetno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create.privatebounty.com/create-app" TargetMode="External"/><Relationship Id="rId4" Type="http://schemas.openxmlformats.org/officeDocument/2006/relationships/hyperlink" Target="https://shubh.am/" TargetMode="External"/><Relationship Id="rId5" Type="http://schemas.openxmlformats.org/officeDocument/2006/relationships/hyperlink" Target="https://create.privatebounty.com/verify-url" TargetMode="External"/><Relationship Id="rId6" Type="http://schemas.openxmlformats.org/officeDocument/2006/relationships/hyperlink" Target="https://shubh.am/app.txt" TargetMode="External"/><Relationship Id="rId7" Type="http://schemas.openxmlformats.org/officeDocument/2006/relationships/hyperlink" Target="https://shubh.am/app.txt" TargetMode="External"/><Relationship Id="rId8" Type="http://schemas.openxmlformats.org/officeDocument/2006/relationships/hyperlink" Target="https://create.privatebounty.com/verify-ur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hubh.am/app.txt" TargetMode="Externa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create.privatebounty.com/verify-url" TargetMode="Externa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hubh.am/app.txt" TargetMode="Externa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shubh.am/app.txt" TargetMode="Externa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create.privatebugbounty.com" TargetMode="External"/><Relationship Id="rId4" Type="http://schemas.openxmlformats.org/officeDocument/2006/relationships/hyperlink" Target="https://elasticsearchinstance:9200/_shutdown"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23.png"/><Relationship Id="rId13" Type="http://schemas.openxmlformats.org/officeDocument/2006/relationships/image" Target="../media/image8.png"/><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7.png"/><Relationship Id="rId1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14.png"/><Relationship Id="rId8"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39.png"/><Relationship Id="rId8"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maK-/scantastic-too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Scrutiny on the bug bounty </a:t>
            </a:r>
            <a:br>
              <a:rPr lang="en-GB"/>
            </a:br>
            <a:r>
              <a:rPr lang="en-GB"/>
              <a:t>(pun hall of fame plz)</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Nathaniel Wakelam &amp; Shubham Shah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DNS Pattern Identification Results (AltDNS)</a:t>
            </a:r>
            <a:endParaRPr/>
          </a:p>
        </p:txBody>
      </p:sp>
      <p:sp>
        <p:nvSpPr>
          <p:cNvPr id="142" name="Google Shape;142;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We provided a list of </a:t>
            </a:r>
            <a:r>
              <a:rPr lang="en-GB">
                <a:solidFill>
                  <a:srgbClr val="FFFFFF"/>
                </a:solidFill>
              </a:rPr>
              <a:t>~900</a:t>
            </a:r>
            <a:r>
              <a:rPr lang="en-GB"/>
              <a:t> subdomains belonging to an organization.</a:t>
            </a:r>
            <a:endParaRPr/>
          </a:p>
          <a:p>
            <a:pPr indent="-317500" lvl="0" marL="457200" rtl="0" algn="l">
              <a:spcBef>
                <a:spcPts val="0"/>
              </a:spcBef>
              <a:spcAft>
                <a:spcPts val="0"/>
              </a:spcAft>
              <a:buSzPts val="1400"/>
              <a:buChar char="●"/>
            </a:pPr>
            <a:r>
              <a:rPr lang="en-GB"/>
              <a:t>We provided a list of roughly </a:t>
            </a:r>
            <a:r>
              <a:rPr lang="en-GB">
                <a:solidFill>
                  <a:srgbClr val="FFFFFF"/>
                </a:solidFill>
              </a:rPr>
              <a:t>~130</a:t>
            </a:r>
            <a:r>
              <a:rPr lang="en-GB"/>
              <a:t> words that were commonly found in DNS records for staging/QA/dev instances.</a:t>
            </a:r>
            <a:endParaRPr/>
          </a:p>
          <a:p>
            <a:pPr indent="-317500" lvl="0" marL="457200" rtl="0" algn="l">
              <a:spcBef>
                <a:spcPts val="0"/>
              </a:spcBef>
              <a:spcAft>
                <a:spcPts val="0"/>
              </a:spcAft>
              <a:buSzPts val="1400"/>
              <a:buChar char="●"/>
            </a:pPr>
            <a:r>
              <a:rPr lang="en-GB"/>
              <a:t>Passed both of these lists into AltDNS, which then altered, permuted and modified our original list of subdomains with the common words to produce a total list of “potential” subdomains.</a:t>
            </a:r>
            <a:endParaRPr/>
          </a:p>
          <a:p>
            <a:pPr indent="-317500" lvl="0" marL="457200" rtl="0" algn="l">
              <a:spcBef>
                <a:spcPts val="0"/>
              </a:spcBef>
              <a:spcAft>
                <a:spcPts val="0"/>
              </a:spcAft>
              <a:buSzPts val="1400"/>
              <a:buChar char="●"/>
            </a:pPr>
            <a:r>
              <a:rPr lang="en-GB"/>
              <a:t>AltDNS generated a total of </a:t>
            </a:r>
            <a:r>
              <a:rPr b="1" lang="en-GB" u="sng">
                <a:solidFill>
                  <a:srgbClr val="FFFFFF"/>
                </a:solidFill>
              </a:rPr>
              <a:t>5264017</a:t>
            </a:r>
            <a:r>
              <a:rPr b="1" lang="en-GB"/>
              <a:t> unique new “potential” subdomains to check for.</a:t>
            </a:r>
            <a:endParaRPr b="1"/>
          </a:p>
        </p:txBody>
      </p:sp>
      <p:sp>
        <p:nvSpPr>
          <p:cNvPr id="143" name="Google Shape;143;p22"/>
          <p:cNvSpPr txBox="1"/>
          <p:nvPr>
            <p:ph idx="2" type="body"/>
          </p:nvPr>
        </p:nvSpPr>
        <p:spPr>
          <a:xfrm>
            <a:off x="4523225" y="1152475"/>
            <a:ext cx="4260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After resolving the </a:t>
            </a:r>
            <a:r>
              <a:rPr lang="en-GB" sz="1800">
                <a:solidFill>
                  <a:srgbClr val="FFFFFF"/>
                </a:solidFill>
              </a:rPr>
              <a:t>5264017</a:t>
            </a:r>
            <a:r>
              <a:rPr lang="en-GB" sz="1800"/>
              <a:t> unique new “potential” subdomains, we were able to find ~</a:t>
            </a:r>
            <a:r>
              <a:rPr lang="en-GB" sz="1800">
                <a:solidFill>
                  <a:srgbClr val="FFFFFF"/>
                </a:solidFill>
              </a:rPr>
              <a:t>1400</a:t>
            </a:r>
            <a:r>
              <a:rPr lang="en-GB" sz="1800"/>
              <a:t> new subdomains.</a:t>
            </a:r>
            <a:endParaRPr sz="1800"/>
          </a:p>
          <a:p>
            <a:pPr indent="-342900" lvl="0" marL="457200" rtl="0" algn="l">
              <a:spcBef>
                <a:spcPts val="0"/>
              </a:spcBef>
              <a:spcAft>
                <a:spcPts val="0"/>
              </a:spcAft>
              <a:buSzPts val="1800"/>
              <a:buChar char="●"/>
            </a:pPr>
            <a:r>
              <a:rPr lang="en-GB" sz="1800"/>
              <a:t>That’s…. A lot of new assets….</a:t>
            </a:r>
            <a:br>
              <a:rPr lang="en-GB" sz="1800"/>
            </a:br>
            <a:br>
              <a:rPr lang="en-GB" sz="1800"/>
            </a:br>
            <a:br>
              <a:rPr lang="en-GB" sz="1800"/>
            </a:br>
            <a:endParaRPr sz="1800"/>
          </a:p>
          <a:p>
            <a:pPr indent="-342900" lvl="0" marL="457200" rtl="0" algn="l">
              <a:spcBef>
                <a:spcPts val="0"/>
              </a:spcBef>
              <a:spcAft>
                <a:spcPts val="0"/>
              </a:spcAft>
              <a:buSzPts val="1800"/>
              <a:buChar char="●"/>
            </a:pPr>
            <a:r>
              <a:rPr lang="en-GB" sz="1800"/>
              <a:t>Github:</a:t>
            </a:r>
            <a:br>
              <a:rPr lang="en-GB" sz="1800"/>
            </a:br>
            <a:r>
              <a:rPr lang="en-GB" sz="1800" u="sng">
                <a:solidFill>
                  <a:schemeClr val="hlink"/>
                </a:solidFill>
                <a:hlinkClick r:id="rId3"/>
              </a:rPr>
              <a:t>https://github.com/infosec-au/altdns</a:t>
            </a:r>
            <a:endParaRPr sz="1800"/>
          </a:p>
          <a:p>
            <a:pPr indent="0" lvl="0" marL="0" rtl="0" algn="l">
              <a:spcBef>
                <a:spcPts val="1600"/>
              </a:spcBef>
              <a:spcAft>
                <a:spcPts val="1600"/>
              </a:spcAft>
              <a:buNone/>
            </a:pPr>
            <a:r>
              <a:t/>
            </a:r>
            <a:endParaRPr sz="1800"/>
          </a:p>
        </p:txBody>
      </p:sp>
      <p:sp>
        <p:nvSpPr>
          <p:cNvPr id="144" name="Google Shape;144;p22"/>
          <p:cNvSpPr txBox="1"/>
          <p:nvPr>
            <p:ph idx="2" type="body"/>
          </p:nvPr>
        </p:nvSpPr>
        <p:spPr>
          <a:xfrm>
            <a:off x="311700" y="4412725"/>
            <a:ext cx="859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D966"/>
                </a:solidFill>
              </a:rPr>
              <a:t># ./altdns.py -i data/subdomains.txt -o data_output -w words.txt -r -s results_output.txt</a:t>
            </a:r>
            <a:endParaRPr sz="1800">
              <a:solidFill>
                <a:srgbClr val="FFD9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DNS Pattern Identification Results (Altdns)</a:t>
            </a:r>
            <a:endParaRPr/>
          </a:p>
        </p:txBody>
      </p:sp>
      <p:pic>
        <p:nvPicPr>
          <p:cNvPr id="150" name="Google Shape;150;p23"/>
          <p:cNvPicPr preferRelativeResize="0"/>
          <p:nvPr/>
        </p:nvPicPr>
        <p:blipFill>
          <a:blip r:embed="rId3">
            <a:alphaModFix/>
          </a:blip>
          <a:stretch>
            <a:fillRect/>
          </a:stretch>
        </p:blipFill>
        <p:spPr>
          <a:xfrm>
            <a:off x="633400" y="1105148"/>
            <a:ext cx="6765650" cy="1284400"/>
          </a:xfrm>
          <a:prstGeom prst="rect">
            <a:avLst/>
          </a:prstGeom>
          <a:noFill/>
          <a:ln>
            <a:noFill/>
          </a:ln>
        </p:spPr>
      </p:pic>
      <p:cxnSp>
        <p:nvCxnSpPr>
          <p:cNvPr id="151" name="Google Shape;151;p23"/>
          <p:cNvCxnSpPr>
            <a:stCxn id="150" idx="2"/>
            <a:endCxn id="152" idx="0"/>
          </p:cNvCxnSpPr>
          <p:nvPr/>
        </p:nvCxnSpPr>
        <p:spPr>
          <a:xfrm>
            <a:off x="4016225" y="2389548"/>
            <a:ext cx="0" cy="351300"/>
          </a:xfrm>
          <a:prstGeom prst="straightConnector1">
            <a:avLst/>
          </a:prstGeom>
          <a:noFill/>
          <a:ln cap="flat" cmpd="sng" w="9525">
            <a:solidFill>
              <a:schemeClr val="dk2"/>
            </a:solidFill>
            <a:prstDash val="solid"/>
            <a:round/>
            <a:headEnd len="med" w="med" type="none"/>
            <a:tailEnd len="med" w="med" type="triangle"/>
          </a:ln>
        </p:spPr>
      </p:cxnSp>
      <p:pic>
        <p:nvPicPr>
          <p:cNvPr id="153" name="Google Shape;153;p23"/>
          <p:cNvPicPr preferRelativeResize="0"/>
          <p:nvPr/>
        </p:nvPicPr>
        <p:blipFill>
          <a:blip r:embed="rId4">
            <a:alphaModFix/>
          </a:blip>
          <a:stretch>
            <a:fillRect/>
          </a:stretch>
        </p:blipFill>
        <p:spPr>
          <a:xfrm>
            <a:off x="1445471" y="2740850"/>
            <a:ext cx="5141499" cy="174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General Pattern Identification</a:t>
            </a:r>
            <a:endParaRPr/>
          </a:p>
        </p:txBody>
      </p:sp>
      <p:sp>
        <p:nvSpPr>
          <p:cNvPr id="159" name="Google Shape;15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discovering assets, it is important to look for trends between hosts, such as unique hosts (CDN/serving host) or unique information disclosures, you can use to help you fingerprint hosts.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0" name="Google Shape;160;p24"/>
          <p:cNvPicPr preferRelativeResize="0"/>
          <p:nvPr/>
        </p:nvPicPr>
        <p:blipFill>
          <a:blip r:embed="rId3">
            <a:alphaModFix/>
          </a:blip>
          <a:stretch>
            <a:fillRect/>
          </a:stretch>
        </p:blipFill>
        <p:spPr>
          <a:xfrm>
            <a:off x="430900" y="2413000"/>
            <a:ext cx="3733800" cy="895350"/>
          </a:xfrm>
          <a:prstGeom prst="rect">
            <a:avLst/>
          </a:prstGeom>
          <a:noFill/>
          <a:ln>
            <a:noFill/>
          </a:ln>
        </p:spPr>
      </p:pic>
      <p:pic>
        <p:nvPicPr>
          <p:cNvPr id="161" name="Google Shape;161;p24"/>
          <p:cNvPicPr preferRelativeResize="0"/>
          <p:nvPr/>
        </p:nvPicPr>
        <p:blipFill>
          <a:blip r:embed="rId4">
            <a:alphaModFix/>
          </a:blip>
          <a:stretch>
            <a:fillRect/>
          </a:stretch>
        </p:blipFill>
        <p:spPr>
          <a:xfrm>
            <a:off x="4529025" y="2413000"/>
            <a:ext cx="4303275" cy="895350"/>
          </a:xfrm>
          <a:prstGeom prst="rect">
            <a:avLst/>
          </a:prstGeom>
          <a:noFill/>
          <a:ln>
            <a:noFill/>
          </a:ln>
        </p:spPr>
      </p:pic>
      <p:pic>
        <p:nvPicPr>
          <p:cNvPr id="162" name="Google Shape;162;p24"/>
          <p:cNvPicPr preferRelativeResize="0"/>
          <p:nvPr/>
        </p:nvPicPr>
        <p:blipFill>
          <a:blip r:embed="rId5">
            <a:alphaModFix/>
          </a:blip>
          <a:stretch>
            <a:fillRect/>
          </a:stretch>
        </p:blipFill>
        <p:spPr>
          <a:xfrm>
            <a:off x="2547825" y="3517975"/>
            <a:ext cx="4048353" cy="105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Passive identification and alerts (Assetnote)</a:t>
            </a:r>
            <a:endParaRPr/>
          </a:p>
        </p:txBody>
      </p:sp>
      <p:sp>
        <p:nvSpPr>
          <p:cNvPr id="168" name="Google Shape;16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Finding security issues is one part of the bug bounty spectrum, another major part is being the first person to find them.</a:t>
            </a:r>
            <a:br>
              <a:rPr lang="en-GB"/>
            </a:br>
            <a:endParaRPr/>
          </a:p>
          <a:p>
            <a:pPr indent="-342900" lvl="0" marL="457200" rtl="0" algn="l">
              <a:spcBef>
                <a:spcPts val="0"/>
              </a:spcBef>
              <a:spcAft>
                <a:spcPts val="0"/>
              </a:spcAft>
              <a:buSzPts val="1800"/>
              <a:buChar char="●"/>
            </a:pPr>
            <a:r>
              <a:rPr lang="en-GB"/>
              <a:t>Duplicate issues == time wasted and no money gained. Let’s reduce that.</a:t>
            </a:r>
            <a:br>
              <a:rPr lang="en-GB"/>
            </a:br>
            <a:endParaRPr/>
          </a:p>
          <a:p>
            <a:pPr indent="-342900" lvl="0" marL="457200" rtl="0" algn="l">
              <a:spcBef>
                <a:spcPts val="0"/>
              </a:spcBef>
              <a:spcAft>
                <a:spcPts val="0"/>
              </a:spcAft>
              <a:buSzPts val="1800"/>
              <a:buChar char="●"/>
            </a:pPr>
            <a:r>
              <a:rPr lang="en-GB"/>
              <a:t>Wouldn’t it be great if we knew about an asset (subdomain or host) as soon as it was put online?</a:t>
            </a:r>
            <a:br>
              <a:rPr lang="en-GB"/>
            </a:br>
            <a:endParaRPr/>
          </a:p>
          <a:p>
            <a:pPr indent="-342900" lvl="0" marL="457200" rtl="0" algn="l">
              <a:spcBef>
                <a:spcPts val="0"/>
              </a:spcBef>
              <a:spcAft>
                <a:spcPts val="0"/>
              </a:spcAft>
              <a:buSzPts val="1800"/>
              <a:buChar char="●"/>
            </a:pPr>
            <a:r>
              <a:rPr lang="en-GB"/>
              <a:t>You enter in a domain to monitor, Assetnote keeps track of the domain and runs daily passive scans. If new domains are found, a push notification is sent to 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Passive identification and alerts (Assetnote)</a:t>
            </a:r>
            <a:endParaRPr/>
          </a:p>
        </p:txBody>
      </p:sp>
      <p:sp>
        <p:nvSpPr>
          <p:cNvPr id="174" name="Google Shape;17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E.g. Threatcrowd’s passive data store (free for everyone to use):</a:t>
            </a:r>
            <a:endParaRPr/>
          </a:p>
          <a:p>
            <a:pPr indent="-317500" lvl="1" marL="914400" rtl="0" algn="l">
              <a:spcBef>
                <a:spcPts val="0"/>
              </a:spcBef>
              <a:spcAft>
                <a:spcPts val="0"/>
              </a:spcAft>
              <a:buSzPts val="1400"/>
              <a:buChar char="○"/>
            </a:pPr>
            <a:r>
              <a:rPr lang="en-GB" u="sng">
                <a:solidFill>
                  <a:schemeClr val="hlink"/>
                </a:solidFill>
                <a:hlinkClick r:id="rId3"/>
              </a:rPr>
              <a:t>http://threatcrowd.org/searchApi/v2/domain/report/?domain=uber.com</a:t>
            </a:r>
            <a:endParaRPr/>
          </a:p>
          <a:p>
            <a:pPr indent="-317500" lvl="1" marL="914400" rtl="0" algn="l">
              <a:spcBef>
                <a:spcPts val="0"/>
              </a:spcBef>
              <a:spcAft>
                <a:spcPts val="0"/>
              </a:spcAft>
              <a:buSzPts val="1400"/>
              <a:buChar char="○"/>
            </a:pPr>
            <a:r>
              <a:rPr lang="en-GB"/>
              <a:t>Returns a JSON output with a list of identified subdomains, to date</a:t>
            </a:r>
            <a:endParaRPr/>
          </a:p>
        </p:txBody>
      </p:sp>
      <p:pic>
        <p:nvPicPr>
          <p:cNvPr id="175" name="Google Shape;175;p26"/>
          <p:cNvPicPr preferRelativeResize="0"/>
          <p:nvPr/>
        </p:nvPicPr>
        <p:blipFill>
          <a:blip r:embed="rId4">
            <a:alphaModFix/>
          </a:blip>
          <a:stretch>
            <a:fillRect/>
          </a:stretch>
        </p:blipFill>
        <p:spPr>
          <a:xfrm>
            <a:off x="428645" y="2074845"/>
            <a:ext cx="2244700" cy="2926025"/>
          </a:xfrm>
          <a:prstGeom prst="rect">
            <a:avLst/>
          </a:prstGeom>
          <a:noFill/>
          <a:ln>
            <a:noFill/>
          </a:ln>
        </p:spPr>
      </p:pic>
      <p:cxnSp>
        <p:nvCxnSpPr>
          <p:cNvPr id="176" name="Google Shape;176;p26"/>
          <p:cNvCxnSpPr>
            <a:endCxn id="177" idx="1"/>
          </p:cNvCxnSpPr>
          <p:nvPr/>
        </p:nvCxnSpPr>
        <p:spPr>
          <a:xfrm flipH="1" rot="10800000">
            <a:off x="2673350" y="3321825"/>
            <a:ext cx="678300" cy="37170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p26"/>
          <p:cNvSpPr txBox="1"/>
          <p:nvPr>
            <p:ph idx="1" type="body"/>
          </p:nvPr>
        </p:nvSpPr>
        <p:spPr>
          <a:xfrm>
            <a:off x="3351650" y="2243502"/>
            <a:ext cx="4651800" cy="483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Average"/>
              <a:buChar char="●"/>
            </a:pPr>
            <a:r>
              <a:rPr lang="en-GB"/>
              <a:t>Script created to scrape this API endpoint</a:t>
            </a:r>
            <a:endParaRPr/>
          </a:p>
        </p:txBody>
      </p:sp>
      <p:sp>
        <p:nvSpPr>
          <p:cNvPr id="177" name="Google Shape;177;p26"/>
          <p:cNvSpPr txBox="1"/>
          <p:nvPr>
            <p:ph idx="1" type="body"/>
          </p:nvPr>
        </p:nvSpPr>
        <p:spPr>
          <a:xfrm>
            <a:off x="3351650" y="2986125"/>
            <a:ext cx="4651800" cy="671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Average"/>
              <a:buChar char="●"/>
            </a:pPr>
            <a:r>
              <a:rPr lang="en-GB"/>
              <a:t>Script is ran daily via Cron for every domain “monitored” through assetnote</a:t>
            </a:r>
            <a:endParaRPr/>
          </a:p>
        </p:txBody>
      </p:sp>
      <p:sp>
        <p:nvSpPr>
          <p:cNvPr id="179" name="Google Shape;179;p26"/>
          <p:cNvSpPr txBox="1"/>
          <p:nvPr>
            <p:ph idx="1" type="body"/>
          </p:nvPr>
        </p:nvSpPr>
        <p:spPr>
          <a:xfrm>
            <a:off x="3351650" y="3952275"/>
            <a:ext cx="4651800" cy="671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Average"/>
              <a:buChar char="●"/>
            </a:pPr>
            <a:r>
              <a:rPr lang="en-GB"/>
              <a:t>A push notification sent to you upon discovering any new subdomain</a:t>
            </a:r>
            <a:endParaRPr/>
          </a:p>
        </p:txBody>
      </p:sp>
      <p:cxnSp>
        <p:nvCxnSpPr>
          <p:cNvPr id="180" name="Google Shape;180;p26"/>
          <p:cNvCxnSpPr>
            <a:stCxn id="178" idx="2"/>
            <a:endCxn id="177" idx="0"/>
          </p:cNvCxnSpPr>
          <p:nvPr/>
        </p:nvCxnSpPr>
        <p:spPr>
          <a:xfrm>
            <a:off x="5677550" y="2726502"/>
            <a:ext cx="0" cy="2595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6"/>
          <p:cNvCxnSpPr>
            <a:stCxn id="177" idx="2"/>
            <a:endCxn id="179" idx="0"/>
          </p:cNvCxnSpPr>
          <p:nvPr/>
        </p:nvCxnSpPr>
        <p:spPr>
          <a:xfrm>
            <a:off x="5677550" y="3657525"/>
            <a:ext cx="0" cy="29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Passive identification and alerts (Assetnote)</a:t>
            </a:r>
            <a:endParaRPr/>
          </a:p>
        </p:txBody>
      </p:sp>
      <p:pic>
        <p:nvPicPr>
          <p:cNvPr id="187" name="Google Shape;187;p27"/>
          <p:cNvPicPr preferRelativeResize="0"/>
          <p:nvPr/>
        </p:nvPicPr>
        <p:blipFill>
          <a:blip r:embed="rId3">
            <a:alphaModFix/>
          </a:blip>
          <a:stretch>
            <a:fillRect/>
          </a:stretch>
        </p:blipFill>
        <p:spPr>
          <a:xfrm>
            <a:off x="2435337" y="1130125"/>
            <a:ext cx="4273325" cy="3423124"/>
          </a:xfrm>
          <a:prstGeom prst="rect">
            <a:avLst/>
          </a:prstGeom>
          <a:noFill/>
          <a:ln>
            <a:noFill/>
          </a:ln>
        </p:spPr>
      </p:pic>
      <p:sp>
        <p:nvSpPr>
          <p:cNvPr id="188" name="Google Shape;188;p27"/>
          <p:cNvSpPr txBox="1"/>
          <p:nvPr/>
        </p:nvSpPr>
        <p:spPr>
          <a:xfrm>
            <a:off x="1872600" y="4693775"/>
            <a:ext cx="5398800" cy="379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Github: </a:t>
            </a:r>
            <a:r>
              <a:rPr lang="en-GB" sz="1800" u="sng">
                <a:solidFill>
                  <a:schemeClr val="hlink"/>
                </a:solidFill>
                <a:latin typeface="Average"/>
                <a:ea typeface="Average"/>
                <a:cs typeface="Average"/>
                <a:sym typeface="Average"/>
                <a:hlinkClick r:id="rId4"/>
              </a:rPr>
              <a:t>https://github.com/infosec-au/assetnote</a:t>
            </a:r>
            <a:endParaRPr sz="1800">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Passive identification and alerts (Assetnote)</a:t>
            </a:r>
            <a:endParaRPr/>
          </a:p>
        </p:txBody>
      </p:sp>
      <p:pic>
        <p:nvPicPr>
          <p:cNvPr id="194" name="Google Shape;194;p28"/>
          <p:cNvPicPr preferRelativeResize="0"/>
          <p:nvPr/>
        </p:nvPicPr>
        <p:blipFill>
          <a:blip r:embed="rId3">
            <a:alphaModFix/>
          </a:blip>
          <a:stretch>
            <a:fillRect/>
          </a:stretch>
        </p:blipFill>
        <p:spPr>
          <a:xfrm>
            <a:off x="1776650" y="1084963"/>
            <a:ext cx="5398800" cy="3541565"/>
          </a:xfrm>
          <a:prstGeom prst="rect">
            <a:avLst/>
          </a:prstGeom>
          <a:noFill/>
          <a:ln>
            <a:noFill/>
          </a:ln>
        </p:spPr>
      </p:pic>
      <p:sp>
        <p:nvSpPr>
          <p:cNvPr id="195" name="Google Shape;195;p28"/>
          <p:cNvSpPr txBox="1"/>
          <p:nvPr/>
        </p:nvSpPr>
        <p:spPr>
          <a:xfrm>
            <a:off x="1872600" y="4764000"/>
            <a:ext cx="5398800" cy="379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Github: </a:t>
            </a:r>
            <a:r>
              <a:rPr lang="en-GB" sz="1800" u="sng">
                <a:solidFill>
                  <a:schemeClr val="hlink"/>
                </a:solidFill>
                <a:latin typeface="Average"/>
                <a:ea typeface="Average"/>
                <a:cs typeface="Average"/>
                <a:sym typeface="Average"/>
                <a:hlinkClick r:id="rId4"/>
              </a:rPr>
              <a:t>https://github.com/infosec-au/assetnote</a:t>
            </a:r>
            <a:endParaRPr sz="1800">
              <a:solidFill>
                <a:schemeClr val="accent3"/>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Passive identification and alerts (Asset Note)</a:t>
            </a:r>
            <a:endParaRPr/>
          </a:p>
        </p:txBody>
      </p:sp>
      <p:pic>
        <p:nvPicPr>
          <p:cNvPr id="201" name="Google Shape;201;p29"/>
          <p:cNvPicPr preferRelativeResize="0"/>
          <p:nvPr/>
        </p:nvPicPr>
        <p:blipFill>
          <a:blip r:embed="rId3">
            <a:alphaModFix/>
          </a:blip>
          <a:stretch>
            <a:fillRect/>
          </a:stretch>
        </p:blipFill>
        <p:spPr>
          <a:xfrm>
            <a:off x="1710525" y="1281700"/>
            <a:ext cx="5722950" cy="3173200"/>
          </a:xfrm>
          <a:prstGeom prst="rect">
            <a:avLst/>
          </a:prstGeom>
          <a:noFill/>
          <a:ln>
            <a:noFill/>
          </a:ln>
        </p:spPr>
      </p:pic>
      <p:sp>
        <p:nvSpPr>
          <p:cNvPr id="202" name="Google Shape;202;p29"/>
          <p:cNvSpPr txBox="1"/>
          <p:nvPr/>
        </p:nvSpPr>
        <p:spPr>
          <a:xfrm>
            <a:off x="1872600" y="4595400"/>
            <a:ext cx="5398800" cy="379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Github: </a:t>
            </a:r>
            <a:r>
              <a:rPr lang="en-GB" sz="1800" u="sng">
                <a:solidFill>
                  <a:schemeClr val="hlink"/>
                </a:solidFill>
                <a:latin typeface="Average"/>
                <a:ea typeface="Average"/>
                <a:cs typeface="Average"/>
                <a:sym typeface="Average"/>
                <a:hlinkClick r:id="rId4"/>
              </a:rPr>
              <a:t>https://github.com/infosec-au/assetnote</a:t>
            </a:r>
            <a:endParaRPr sz="1800">
              <a:solidFill>
                <a:schemeClr val="accent3"/>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idx="1" type="body"/>
          </p:nvPr>
        </p:nvSpPr>
        <p:spPr>
          <a:xfrm>
            <a:off x="3126825" y="1060825"/>
            <a:ext cx="5579100" cy="38859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accent3"/>
              </a:buClr>
              <a:buSzPts val="1800"/>
              <a:buFont typeface="Average"/>
              <a:buChar char="●"/>
            </a:pPr>
            <a:r>
              <a:rPr lang="en-GB"/>
              <a:t>Total of ~780 assets discovered through passive analysis, sent to me as a push notification.</a:t>
            </a:r>
            <a:endParaRPr/>
          </a:p>
          <a:p>
            <a:pPr indent="-342900" lvl="0" marL="457200" marR="0" rtl="0" algn="l">
              <a:lnSpc>
                <a:spcPct val="115000"/>
              </a:lnSpc>
              <a:spcBef>
                <a:spcPts val="0"/>
              </a:spcBef>
              <a:spcAft>
                <a:spcPts val="0"/>
              </a:spcAft>
              <a:buSzPts val="1800"/>
              <a:buChar char="●"/>
            </a:pPr>
            <a:r>
              <a:rPr lang="en-GB"/>
              <a:t>Have woken up numerous times when asleep so that I can hack on assets before others get to them.</a:t>
            </a:r>
            <a:br>
              <a:rPr lang="en-GB"/>
            </a:br>
            <a:endParaRPr/>
          </a:p>
          <a:p>
            <a:pPr indent="-342900" lvl="0" marL="457200" marR="0" rtl="0" algn="l">
              <a:lnSpc>
                <a:spcPct val="115000"/>
              </a:lnSpc>
              <a:spcBef>
                <a:spcPts val="0"/>
              </a:spcBef>
              <a:spcAft>
                <a:spcPts val="0"/>
              </a:spcAft>
              <a:buSzPts val="1800"/>
              <a:buChar char="●"/>
            </a:pPr>
            <a:r>
              <a:rPr lang="en-GB"/>
              <a:t>You’re basically on call. </a:t>
            </a:r>
            <a:br>
              <a:rPr lang="en-GB"/>
            </a:br>
            <a:r>
              <a:rPr lang="en-GB"/>
              <a:t>You get a buzz on your phone.</a:t>
            </a:r>
            <a:br>
              <a:rPr lang="en-GB"/>
            </a:br>
            <a:r>
              <a:rPr lang="en-GB"/>
              <a:t>You get out of bed.</a:t>
            </a:r>
            <a:br>
              <a:rPr lang="en-GB"/>
            </a:br>
            <a:r>
              <a:rPr lang="en-GB"/>
              <a:t>You start hacking.</a:t>
            </a:r>
            <a:br>
              <a:rPr lang="en-GB"/>
            </a:br>
            <a:r>
              <a:rPr lang="en-GB"/>
              <a:t>You report the found bugs.</a:t>
            </a:r>
            <a:br>
              <a:rPr lang="en-GB"/>
            </a:br>
            <a:r>
              <a:rPr lang="en-GB"/>
              <a:t>You get paid.</a:t>
            </a:r>
            <a:endParaRPr/>
          </a:p>
        </p:txBody>
      </p:sp>
      <p:sp>
        <p:nvSpPr>
          <p:cNvPr id="208" name="Google Shape;20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Passive identification and alerts (Assetnote)</a:t>
            </a:r>
            <a:endParaRPr/>
          </a:p>
        </p:txBody>
      </p:sp>
      <p:pic>
        <p:nvPicPr>
          <p:cNvPr id="209" name="Google Shape;209;p30"/>
          <p:cNvPicPr preferRelativeResize="0"/>
          <p:nvPr/>
        </p:nvPicPr>
        <p:blipFill>
          <a:blip r:embed="rId3">
            <a:alphaModFix/>
          </a:blip>
          <a:stretch>
            <a:fillRect/>
          </a:stretch>
        </p:blipFill>
        <p:spPr>
          <a:xfrm>
            <a:off x="625377" y="1017725"/>
            <a:ext cx="2286726" cy="40673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1700" y="149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that we’ve covered methodology.... </a:t>
            </a:r>
            <a:br>
              <a:rPr lang="en-GB"/>
            </a:br>
            <a:r>
              <a:rPr lang="en-GB"/>
              <a:t>Let’s see some bugs</a:t>
            </a:r>
            <a:endParaRPr/>
          </a:p>
        </p:txBody>
      </p:sp>
      <p:sp>
        <p:nvSpPr>
          <p:cNvPr id="215" name="Google Shape;215;p31"/>
          <p:cNvSpPr txBox="1"/>
          <p:nvPr>
            <p:ph idx="1" type="body"/>
          </p:nvPr>
        </p:nvSpPr>
        <p:spPr>
          <a:xfrm>
            <a:off x="311700" y="1189500"/>
            <a:ext cx="8572200" cy="36309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accent3"/>
              </a:buClr>
              <a:buSzPts val="1800"/>
              <a:buFont typeface="Average"/>
              <a:buAutoNum type="arabicPeriod"/>
            </a:pPr>
            <a:r>
              <a:rPr lang="en-GB"/>
              <a:t>~200M user details access via one cookie (</a:t>
            </a:r>
            <a:r>
              <a:rPr lang="en-GB">
                <a:solidFill>
                  <a:srgbClr val="FFFFFF"/>
                </a:solidFill>
              </a:rPr>
              <a:t>$13.37k</a:t>
            </a:r>
            <a:r>
              <a:rPr lang="en-GB"/>
              <a:t>)</a:t>
            </a:r>
            <a:endParaRPr/>
          </a:p>
          <a:p>
            <a:pPr indent="-342900" lvl="0" marL="457200" marR="0" rtl="0" algn="l">
              <a:lnSpc>
                <a:spcPct val="150000"/>
              </a:lnSpc>
              <a:spcBef>
                <a:spcPts val="0"/>
              </a:spcBef>
              <a:spcAft>
                <a:spcPts val="0"/>
              </a:spcAft>
              <a:buClr>
                <a:schemeClr val="accent3"/>
              </a:buClr>
              <a:buSzPts val="1800"/>
              <a:buFont typeface="Average"/>
              <a:buAutoNum type="arabicPeriod"/>
            </a:pPr>
            <a:r>
              <a:rPr lang="en-GB"/>
              <a:t>Global lookup of all Yahoo! users (</a:t>
            </a:r>
            <a:r>
              <a:rPr lang="en-GB">
                <a:solidFill>
                  <a:srgbClr val="FFFFFF"/>
                </a:solidFill>
              </a:rPr>
              <a:t>$11.7k</a:t>
            </a:r>
            <a:r>
              <a:rPr lang="en-GB"/>
              <a:t>)</a:t>
            </a:r>
            <a:endParaRPr/>
          </a:p>
          <a:p>
            <a:pPr indent="-342900" lvl="0" marL="457200" marR="0" rtl="0" algn="l">
              <a:lnSpc>
                <a:spcPct val="150000"/>
              </a:lnSpc>
              <a:spcBef>
                <a:spcPts val="0"/>
              </a:spcBef>
              <a:spcAft>
                <a:spcPts val="0"/>
              </a:spcAft>
              <a:buSzPts val="1800"/>
              <a:buAutoNum type="arabicPeriod"/>
            </a:pPr>
            <a:r>
              <a:rPr lang="en-GB"/>
              <a:t>~110k user details access via guessing parameters (</a:t>
            </a:r>
            <a:r>
              <a:rPr lang="en-GB">
                <a:solidFill>
                  <a:srgbClr val="FFFFFF"/>
                </a:solidFill>
              </a:rPr>
              <a:t>$7k</a:t>
            </a:r>
            <a:r>
              <a:rPr lang="en-GB"/>
              <a:t>)</a:t>
            </a:r>
            <a:endParaRPr/>
          </a:p>
          <a:p>
            <a:pPr indent="-342900" lvl="0" marL="457200" rtl="0" algn="l">
              <a:lnSpc>
                <a:spcPct val="150000"/>
              </a:lnSpc>
              <a:spcBef>
                <a:spcPts val="0"/>
              </a:spcBef>
              <a:spcAft>
                <a:spcPts val="0"/>
              </a:spcAft>
              <a:buSzPts val="1800"/>
              <a:buAutoNum type="arabicPeriod"/>
            </a:pPr>
            <a:r>
              <a:rPr lang="en-GB"/>
              <a:t>Corporate wireless metadata on every Yahoo employee (</a:t>
            </a:r>
            <a:r>
              <a:rPr lang="en-GB">
                <a:solidFill>
                  <a:schemeClr val="dk1"/>
                </a:solidFill>
              </a:rPr>
              <a:t>$250)</a:t>
            </a:r>
            <a:endParaRPr>
              <a:solidFill>
                <a:schemeClr val="dk1"/>
              </a:solidFill>
            </a:endParaRPr>
          </a:p>
          <a:p>
            <a:pPr indent="-342900" lvl="0" marL="457200" rtl="0" algn="l">
              <a:lnSpc>
                <a:spcPct val="150000"/>
              </a:lnSpc>
              <a:spcBef>
                <a:spcPts val="0"/>
              </a:spcBef>
              <a:spcAft>
                <a:spcPts val="0"/>
              </a:spcAft>
              <a:buSzPts val="1800"/>
              <a:buAutoNum type="arabicPeriod"/>
            </a:pPr>
            <a:r>
              <a:rPr lang="en-GB"/>
              <a:t>Accessing internal AWS infrastructure via a limited SSRF (</a:t>
            </a:r>
            <a:r>
              <a:rPr lang="en-GB">
                <a:solidFill>
                  <a:srgbClr val="FFFFFF"/>
                </a:solidFill>
              </a:rPr>
              <a:t>payment to be decided</a:t>
            </a:r>
            <a:r>
              <a:rPr lang="en-GB"/>
              <a:t>)</a:t>
            </a:r>
            <a:endParaRPr/>
          </a:p>
          <a:p>
            <a:pPr indent="-342900" lvl="0" marL="457200" rtl="0" algn="l">
              <a:lnSpc>
                <a:spcPct val="150000"/>
              </a:lnSpc>
              <a:spcBef>
                <a:spcPts val="0"/>
              </a:spcBef>
              <a:spcAft>
                <a:spcPts val="0"/>
              </a:spcAft>
              <a:buSzPts val="1800"/>
              <a:buAutoNum type="arabicPeriod"/>
            </a:pPr>
            <a:r>
              <a:rPr lang="en-GB"/>
              <a:t>Subdomain hijack x 2 (</a:t>
            </a:r>
            <a:r>
              <a:rPr lang="en-GB">
                <a:solidFill>
                  <a:schemeClr val="dk1"/>
                </a:solidFill>
              </a:rPr>
              <a:t>$19.5k</a:t>
            </a:r>
            <a:r>
              <a:rPr lang="en-GB"/>
              <a:t>) in a phone call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are we?</a:t>
            </a:r>
            <a:endParaRPr/>
          </a:p>
        </p:txBody>
      </p:sp>
      <p:sp>
        <p:nvSpPr>
          <p:cNvPr id="66" name="Google Shape;66;p14"/>
          <p:cNvSpPr txBox="1"/>
          <p:nvPr>
            <p:ph idx="1" type="body"/>
          </p:nvPr>
        </p:nvSpPr>
        <p:spPr>
          <a:xfrm>
            <a:off x="1783350" y="1239450"/>
            <a:ext cx="2478000" cy="26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Nathaniel Wakelam (naffy)</a:t>
            </a:r>
            <a:endParaRPr u="sng"/>
          </a:p>
          <a:p>
            <a:pPr indent="0" lvl="0" marL="0" marR="114300" rtl="0" algn="l">
              <a:lnSpc>
                <a:spcPct val="134000"/>
              </a:lnSpc>
              <a:spcBef>
                <a:spcPts val="1600"/>
              </a:spcBef>
              <a:spcAft>
                <a:spcPts val="0"/>
              </a:spcAft>
              <a:buNone/>
            </a:pPr>
            <a:r>
              <a:t/>
            </a:r>
            <a:endParaRPr/>
          </a:p>
          <a:p>
            <a:pPr indent="0" lvl="0" marL="0" rtl="0" algn="l">
              <a:spcBef>
                <a:spcPts val="100"/>
              </a:spcBef>
              <a:spcAft>
                <a:spcPts val="0"/>
              </a:spcAft>
              <a:buNone/>
            </a:pPr>
            <a:r>
              <a:rPr lang="en-GB"/>
              <a:t>Twitter: @nnwakelam</a:t>
            </a:r>
            <a:br>
              <a:rPr lang="en-GB"/>
            </a:br>
            <a:endParaRPr/>
          </a:p>
          <a:p>
            <a:pPr indent="0" lvl="0" marL="0" rtl="0" algn="l">
              <a:spcBef>
                <a:spcPts val="1600"/>
              </a:spcBef>
              <a:spcAft>
                <a:spcPts val="1600"/>
              </a:spcAft>
              <a:buNone/>
            </a:pPr>
            <a:r>
              <a:t/>
            </a:r>
            <a:endParaRPr/>
          </a:p>
        </p:txBody>
      </p:sp>
      <p:pic>
        <p:nvPicPr>
          <p:cNvPr id="67" name="Google Shape;67;p14"/>
          <p:cNvPicPr preferRelativeResize="0"/>
          <p:nvPr/>
        </p:nvPicPr>
        <p:blipFill>
          <a:blip r:embed="rId3">
            <a:alphaModFix/>
          </a:blip>
          <a:stretch>
            <a:fillRect/>
          </a:stretch>
        </p:blipFill>
        <p:spPr>
          <a:xfrm>
            <a:off x="274150" y="1239450"/>
            <a:ext cx="1460725" cy="1763425"/>
          </a:xfrm>
          <a:prstGeom prst="rect">
            <a:avLst/>
          </a:prstGeom>
          <a:noFill/>
          <a:ln>
            <a:noFill/>
          </a:ln>
        </p:spPr>
      </p:pic>
      <p:sp>
        <p:nvSpPr>
          <p:cNvPr id="68" name="Google Shape;68;p14"/>
          <p:cNvSpPr txBox="1"/>
          <p:nvPr>
            <p:ph idx="1" type="body"/>
          </p:nvPr>
        </p:nvSpPr>
        <p:spPr>
          <a:xfrm>
            <a:off x="6554775" y="1239450"/>
            <a:ext cx="2478000" cy="26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Shubham Shah (shubs)</a:t>
            </a:r>
            <a:endParaRPr u="sng"/>
          </a:p>
          <a:p>
            <a:pPr indent="0" lvl="0" marL="0" rtl="0" algn="l">
              <a:spcBef>
                <a:spcPts val="1600"/>
              </a:spcBef>
              <a:spcAft>
                <a:spcPts val="0"/>
              </a:spcAft>
              <a:buNone/>
            </a:pPr>
            <a:r>
              <a:rPr lang="en-GB"/>
              <a:t>CTO @ Assetnote</a:t>
            </a:r>
            <a:endParaRPr/>
          </a:p>
          <a:p>
            <a:pPr indent="0" lvl="0" marL="0" rtl="0" algn="l">
              <a:spcBef>
                <a:spcPts val="1600"/>
              </a:spcBef>
              <a:spcAft>
                <a:spcPts val="0"/>
              </a:spcAft>
              <a:buNone/>
            </a:pPr>
            <a:r>
              <a:rPr lang="en-GB"/>
              <a:t>Twitter: @infosec_au</a:t>
            </a:r>
            <a:br>
              <a:rPr lang="en-GB"/>
            </a:br>
            <a:r>
              <a:rPr lang="en-GB"/>
              <a:t>Email: sshah@assetnote.io</a:t>
            </a:r>
            <a:endParaRPr/>
          </a:p>
          <a:p>
            <a:pPr indent="0" lvl="0" marL="0" rtl="0" algn="l">
              <a:spcBef>
                <a:spcPts val="1600"/>
              </a:spcBef>
              <a:spcAft>
                <a:spcPts val="1600"/>
              </a:spcAft>
              <a:buNone/>
            </a:pPr>
            <a:r>
              <a:t/>
            </a:r>
            <a:endParaRPr/>
          </a:p>
        </p:txBody>
      </p:sp>
      <p:pic>
        <p:nvPicPr>
          <p:cNvPr id="69" name="Google Shape;69;p14"/>
          <p:cNvPicPr preferRelativeResize="0"/>
          <p:nvPr/>
        </p:nvPicPr>
        <p:blipFill>
          <a:blip r:embed="rId4">
            <a:alphaModFix/>
          </a:blip>
          <a:stretch>
            <a:fillRect/>
          </a:stretch>
        </p:blipFill>
        <p:spPr>
          <a:xfrm>
            <a:off x="4816724" y="1061525"/>
            <a:ext cx="1460725" cy="2119280"/>
          </a:xfrm>
          <a:prstGeom prst="rect">
            <a:avLst/>
          </a:prstGeom>
          <a:noFill/>
          <a:ln>
            <a:noFill/>
          </a:ln>
        </p:spPr>
      </p:pic>
      <p:sp>
        <p:nvSpPr>
          <p:cNvPr id="70" name="Google Shape;70;p14"/>
          <p:cNvSpPr txBox="1"/>
          <p:nvPr>
            <p:ph idx="1" type="body"/>
          </p:nvPr>
        </p:nvSpPr>
        <p:spPr>
          <a:xfrm>
            <a:off x="1759650" y="4223675"/>
            <a:ext cx="5624700" cy="36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We’ve been participating in bug bounties for around three years now.</a:t>
            </a:r>
            <a:endParaRPr/>
          </a:p>
        </p:txBody>
      </p:sp>
      <p:pic>
        <p:nvPicPr>
          <p:cNvPr id="71" name="Google Shape;71;p14"/>
          <p:cNvPicPr preferRelativeResize="0"/>
          <p:nvPr/>
        </p:nvPicPr>
        <p:blipFill>
          <a:blip r:embed="rId5">
            <a:alphaModFix/>
          </a:blip>
          <a:stretch>
            <a:fillRect/>
          </a:stretch>
        </p:blipFill>
        <p:spPr>
          <a:xfrm>
            <a:off x="6683075" y="3002875"/>
            <a:ext cx="1937425" cy="433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GB"/>
              <a:t>~200M user details access… by modifying a cookie</a:t>
            </a:r>
            <a:endParaRPr/>
          </a:p>
        </p:txBody>
      </p:sp>
      <p:sp>
        <p:nvSpPr>
          <p:cNvPr id="221" name="Google Shape;221;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GET request to view the current players details:</a:t>
            </a:r>
            <a:endParaRPr/>
          </a:p>
          <a:p>
            <a:pPr indent="0" lvl="0" marL="0" rtl="0" algn="l">
              <a:spcBef>
                <a:spcPts val="1600"/>
              </a:spcBef>
              <a:spcAft>
                <a:spcPts val="1600"/>
              </a:spcAft>
              <a:buNone/>
            </a:pPr>
            <a:r>
              <a:t/>
            </a:r>
            <a:endParaRPr/>
          </a:p>
        </p:txBody>
      </p:sp>
      <p:sp>
        <p:nvSpPr>
          <p:cNvPr id="222" name="Google Shape;222;p32"/>
          <p:cNvSpPr txBox="1"/>
          <p:nvPr/>
        </p:nvSpPr>
        <p:spPr>
          <a:xfrm>
            <a:off x="414575" y="1559925"/>
            <a:ext cx="6675300" cy="31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nsolas"/>
                <a:ea typeface="Consolas"/>
                <a:cs typeface="Consolas"/>
                <a:sym typeface="Consolas"/>
              </a:rPr>
              <a:t>GET /player? HTTP/1.1</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GB">
                <a:solidFill>
                  <a:srgbClr val="FFFFFF"/>
                </a:solidFill>
                <a:latin typeface="Consolas"/>
                <a:ea typeface="Consolas"/>
                <a:cs typeface="Consolas"/>
                <a:sym typeface="Consolas"/>
              </a:rPr>
              <a:t>Host: events.privatebugbounty.com</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GB">
                <a:solidFill>
                  <a:srgbClr val="FFFFFF"/>
                </a:solidFill>
                <a:latin typeface="Consolas"/>
                <a:ea typeface="Consolas"/>
                <a:cs typeface="Consolas"/>
                <a:sym typeface="Consolas"/>
              </a:rPr>
              <a:t>Accept: application/json, text/javascript, */*; q=0.01</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GB">
                <a:solidFill>
                  <a:srgbClr val="FFFFFF"/>
                </a:solidFill>
                <a:latin typeface="Consolas"/>
                <a:ea typeface="Consolas"/>
                <a:cs typeface="Consolas"/>
                <a:sym typeface="Consolas"/>
              </a:rPr>
              <a:t>Cookie: __cfduid=d40c20fd5214deef9c93633e8ea1836b61444993920; ping_session_id=fea5643f-e023-4c5a-880f-c881fd168792; N_TOKEN=GluZ3JheSIsInZvdWNoaW5nX2tleV9pZCI6IjkwMzQ3NTJiMmI0NTYwNDRhZTg3ZjI1OTgyZGFkMDdkIiwic2lnbmF0dXJlIjoibHZMcjRBMFoxSkNqVDZJNkJtMndaMFJjcVl6MkhOZS9iR3VrNDQwY0dNbFI2cjJUNVQ4TCtmMzZwNTVNR0VEYWEwUWdUaEJEQ0RXeWN1VzN1dGNESEV0NFZMRjFaRFBZWmY3bTV2Nkp6ZUw5RGxLZTFVSDBoTStkZm8vZzI5dzNtTWhON0pXTnV0RkkvUzFOc1c0QXFWSFZXbTZPOEt5a2J3bk9hR1hzWWVzPSJ9; N_ACCT=shubs; N_ID=</a:t>
            </a:r>
            <a:r>
              <a:rPr lang="en-GB">
                <a:solidFill>
                  <a:srgbClr val="FFFF00"/>
                </a:solidFill>
                <a:latin typeface="Consolas"/>
                <a:ea typeface="Consolas"/>
                <a:cs typeface="Consolas"/>
                <a:sym typeface="Consolas"/>
              </a:rPr>
              <a:t>200258342</a:t>
            </a:r>
            <a:r>
              <a:rPr lang="en-GB">
                <a:solidFill>
                  <a:srgbClr val="FFFFFF"/>
                </a:solidFill>
                <a:latin typeface="Consolas"/>
                <a:ea typeface="Consolas"/>
                <a:cs typeface="Consolas"/>
                <a:sym typeface="Consolas"/>
              </a:rPr>
              <a:t>; N_LANG=en_US;</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GB"/>
              <a:t>~200M user details access… by modifying a cookie</a:t>
            </a:r>
            <a:endParaRPr/>
          </a:p>
        </p:txBody>
      </p:sp>
      <p:sp>
        <p:nvSpPr>
          <p:cNvPr id="228" name="Google Shape;22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 response returned:</a:t>
            </a:r>
            <a:endParaRPr/>
          </a:p>
          <a:p>
            <a:pPr indent="0" lvl="0" marL="0" rtl="0" algn="l">
              <a:spcBef>
                <a:spcPts val="1600"/>
              </a:spcBef>
              <a:spcAft>
                <a:spcPts val="1600"/>
              </a:spcAft>
              <a:buNone/>
            </a:pPr>
            <a:r>
              <a:t/>
            </a:r>
            <a:endParaRPr/>
          </a:p>
        </p:txBody>
      </p:sp>
      <p:sp>
        <p:nvSpPr>
          <p:cNvPr id="229" name="Google Shape;229;p33"/>
          <p:cNvSpPr txBox="1"/>
          <p:nvPr/>
        </p:nvSpPr>
        <p:spPr>
          <a:xfrm>
            <a:off x="442700" y="2100900"/>
            <a:ext cx="8389500" cy="10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nsolas"/>
                <a:ea typeface="Consolas"/>
                <a:cs typeface="Consolas"/>
                <a:sym typeface="Consolas"/>
              </a:rPr>
              <a:t>"user":{"name":"shubs","email":"</a:t>
            </a:r>
            <a:r>
              <a:rPr lang="en-GB">
                <a:solidFill>
                  <a:srgbClr val="FFFF00"/>
                </a:solidFill>
                <a:latin typeface="Consolas"/>
                <a:ea typeface="Consolas"/>
                <a:cs typeface="Consolas"/>
                <a:sym typeface="Consolas"/>
              </a:rPr>
              <a:t>admin@shubh.am</a:t>
            </a:r>
            <a:r>
              <a:rPr lang="en-GB">
                <a:solidFill>
                  <a:srgbClr val="FFFFFF"/>
                </a:solidFill>
                <a:latin typeface="Consolas"/>
                <a:ea typeface="Consolas"/>
                <a:cs typeface="Consolas"/>
                <a:sym typeface="Consolas"/>
              </a:rPr>
              <a:t>","email_validated":false,"retrieval_time":"2015-12-11T12:57:36.642Z","s_id":580327,"tier":null,"division":null}</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GB"/>
              <a:t>~200M user details access… by modifying a cookie</a:t>
            </a:r>
            <a:endParaRPr/>
          </a:p>
        </p:txBody>
      </p:sp>
      <p:sp>
        <p:nvSpPr>
          <p:cNvPr id="235" name="Google Shape;23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GET request to view the current players details:</a:t>
            </a:r>
            <a:endParaRPr/>
          </a:p>
          <a:p>
            <a:pPr indent="0" lvl="0" marL="0" rtl="0" algn="l">
              <a:spcBef>
                <a:spcPts val="1600"/>
              </a:spcBef>
              <a:spcAft>
                <a:spcPts val="1600"/>
              </a:spcAft>
              <a:buNone/>
            </a:pPr>
            <a:r>
              <a:t/>
            </a:r>
            <a:endParaRPr/>
          </a:p>
        </p:txBody>
      </p:sp>
      <p:sp>
        <p:nvSpPr>
          <p:cNvPr id="236" name="Google Shape;236;p34"/>
          <p:cNvSpPr txBox="1"/>
          <p:nvPr/>
        </p:nvSpPr>
        <p:spPr>
          <a:xfrm>
            <a:off x="414575" y="1559925"/>
            <a:ext cx="6675300" cy="31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nsolas"/>
                <a:ea typeface="Consolas"/>
                <a:cs typeface="Consolas"/>
                <a:sym typeface="Consolas"/>
              </a:rPr>
              <a:t>GET /player? HTTP/1.1</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GB">
                <a:solidFill>
                  <a:srgbClr val="FFFFFF"/>
                </a:solidFill>
                <a:latin typeface="Consolas"/>
                <a:ea typeface="Consolas"/>
                <a:cs typeface="Consolas"/>
                <a:sym typeface="Consolas"/>
              </a:rPr>
              <a:t>Host: events.privatebugbounty.com</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GB">
                <a:solidFill>
                  <a:srgbClr val="FFFFFF"/>
                </a:solidFill>
                <a:latin typeface="Consolas"/>
                <a:ea typeface="Consolas"/>
                <a:cs typeface="Consolas"/>
                <a:sym typeface="Consolas"/>
              </a:rPr>
              <a:t>Accept: application/json, text/javascript, */*; q=0.01</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GB">
                <a:solidFill>
                  <a:srgbClr val="FFFFFF"/>
                </a:solidFill>
                <a:latin typeface="Consolas"/>
                <a:ea typeface="Consolas"/>
                <a:cs typeface="Consolas"/>
                <a:sym typeface="Consolas"/>
              </a:rPr>
              <a:t>Cookie: __cfduid=d40c20fd5214deef9c93633e8ea1836b61444993920; ping_session_id=fea5643f-e023-4c5a-880f-c881fd168792; N_TOKEN=GluZ3JheSIsInZvdWNoaW5nX2tleV9pZCI6IjkwMzQ3NTJiMmI0NTYwNDRhZTg3ZjI1OTgyZGFkMDdkIiwic2lnbmF0dXJlIjoibHZMcjRBMFoxSkNqVDZJNkJtMndaMFJjcVl6MkhOZS9iR3VrNDQwY0dNbFI2cjJUNVQ4TCtmMzZwNTVNR0VEYWEwUWdUaEJEQ0RXeWN1VzN1dGNESEV0NFZMRjFaRFBZWmY3bTV2Nkp6ZUw5RGxLZTFVSDBoTStkZm8vZzI5dzNtTWhON0pXTnV0RkkvUzFOc1c0QXFWSFZXbTZPOEt5a2J3bk9hR1hzWWVzPSJ9; N_ACCT=shubs; N_ID=200258</a:t>
            </a:r>
            <a:r>
              <a:rPr lang="en-GB">
                <a:solidFill>
                  <a:srgbClr val="FFFF00"/>
                </a:solidFill>
                <a:latin typeface="Consolas"/>
                <a:ea typeface="Consolas"/>
                <a:cs typeface="Consolas"/>
                <a:sym typeface="Consolas"/>
              </a:rPr>
              <a:t>200</a:t>
            </a:r>
            <a:r>
              <a:rPr lang="en-GB">
                <a:solidFill>
                  <a:srgbClr val="FFFFFF"/>
                </a:solidFill>
                <a:latin typeface="Consolas"/>
                <a:ea typeface="Consolas"/>
                <a:cs typeface="Consolas"/>
                <a:sym typeface="Consolas"/>
              </a:rPr>
              <a:t>;</a:t>
            </a:r>
            <a:br>
              <a:rPr lang="en-GB">
                <a:solidFill>
                  <a:srgbClr val="FFFFFF"/>
                </a:solidFill>
                <a:latin typeface="Consolas"/>
                <a:ea typeface="Consolas"/>
                <a:cs typeface="Consolas"/>
                <a:sym typeface="Consolas"/>
              </a:rPr>
            </a:br>
            <a:r>
              <a:rPr lang="en-GB">
                <a:solidFill>
                  <a:srgbClr val="FFFFFF"/>
                </a:solidFill>
                <a:latin typeface="Consolas"/>
                <a:ea typeface="Consolas"/>
                <a:cs typeface="Consolas"/>
                <a:sym typeface="Consolas"/>
              </a:rPr>
              <a:t>N_LANG=en_US;</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cxnSp>
        <p:nvCxnSpPr>
          <p:cNvPr id="237" name="Google Shape;237;p34"/>
          <p:cNvCxnSpPr/>
          <p:nvPr/>
        </p:nvCxnSpPr>
        <p:spPr>
          <a:xfrm rot="10800000">
            <a:off x="4520700" y="3874275"/>
            <a:ext cx="12087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GB"/>
              <a:t>~200M user details access… by modifying a cookie</a:t>
            </a:r>
            <a:endParaRPr/>
          </a:p>
        </p:txBody>
      </p:sp>
      <p:sp>
        <p:nvSpPr>
          <p:cNvPr id="243" name="Google Shape;24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 response returned:</a:t>
            </a:r>
            <a:endParaRPr/>
          </a:p>
          <a:p>
            <a:pPr indent="0" lvl="0" marL="0" rtl="0" algn="l">
              <a:spcBef>
                <a:spcPts val="1600"/>
              </a:spcBef>
              <a:spcAft>
                <a:spcPts val="1600"/>
              </a:spcAft>
              <a:buNone/>
            </a:pPr>
            <a:r>
              <a:t/>
            </a:r>
            <a:endParaRPr/>
          </a:p>
        </p:txBody>
      </p:sp>
      <p:sp>
        <p:nvSpPr>
          <p:cNvPr id="244" name="Google Shape;244;p35"/>
          <p:cNvSpPr txBox="1"/>
          <p:nvPr/>
        </p:nvSpPr>
        <p:spPr>
          <a:xfrm>
            <a:off x="442700" y="2100900"/>
            <a:ext cx="7420200" cy="9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Consolas"/>
                <a:ea typeface="Consolas"/>
                <a:cs typeface="Consolas"/>
                <a:sym typeface="Consolas"/>
              </a:rPr>
              <a:t>"user":{"name":"</a:t>
            </a:r>
            <a:r>
              <a:rPr lang="en-GB">
                <a:solidFill>
                  <a:srgbClr val="FFFF00"/>
                </a:solidFill>
                <a:latin typeface="Consolas"/>
                <a:ea typeface="Consolas"/>
                <a:cs typeface="Consolas"/>
                <a:sym typeface="Consolas"/>
              </a:rPr>
              <a:t>SomeRandomPersonsDetails</a:t>
            </a:r>
            <a:r>
              <a:rPr lang="en-GB">
                <a:solidFill>
                  <a:srgbClr val="FFFFFF"/>
                </a:solidFill>
                <a:latin typeface="Consolas"/>
                <a:ea typeface="Consolas"/>
                <a:cs typeface="Consolas"/>
                <a:sym typeface="Consolas"/>
              </a:rPr>
              <a:t>","email":"</a:t>
            </a:r>
            <a:r>
              <a:rPr lang="en-GB">
                <a:solidFill>
                  <a:srgbClr val="FFFF00"/>
                </a:solidFill>
                <a:latin typeface="Consolas"/>
                <a:ea typeface="Consolas"/>
                <a:cs typeface="Consolas"/>
                <a:sym typeface="Consolas"/>
              </a:rPr>
              <a:t>randomperson@hotmail.com</a:t>
            </a:r>
            <a:r>
              <a:rPr lang="en-GB">
                <a:solidFill>
                  <a:srgbClr val="FFFFFF"/>
                </a:solidFill>
                <a:latin typeface="Consolas"/>
                <a:ea typeface="Consolas"/>
                <a:cs typeface="Consolas"/>
                <a:sym typeface="Consolas"/>
              </a:rPr>
              <a:t>","email_validated":false,"retrieval_time":"2015-12-11T12:58:20.642Z","s_id":580201,"tier":null,"division":null}</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GB"/>
              <a:t>~200M user details access… by modifying a cookie</a:t>
            </a:r>
            <a:endParaRPr/>
          </a:p>
        </p:txBody>
      </p:sp>
      <p:sp>
        <p:nvSpPr>
          <p:cNvPr id="250" name="Google Shape;250;p36"/>
          <p:cNvSpPr txBox="1"/>
          <p:nvPr/>
        </p:nvSpPr>
        <p:spPr>
          <a:xfrm>
            <a:off x="5839125" y="2830200"/>
            <a:ext cx="20940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0000"/>
                </a:solidFill>
                <a:latin typeface="Consolas"/>
                <a:ea typeface="Consolas"/>
                <a:cs typeface="Consolas"/>
                <a:sym typeface="Consolas"/>
              </a:rPr>
              <a:t>$13,337.37 payout</a:t>
            </a:r>
            <a:endParaRPr>
              <a:solidFill>
                <a:srgbClr val="FF0000"/>
              </a:solidFill>
              <a:latin typeface="Consolas"/>
              <a:ea typeface="Consolas"/>
              <a:cs typeface="Consolas"/>
              <a:sym typeface="Consolas"/>
            </a:endParaRPr>
          </a:p>
        </p:txBody>
      </p:sp>
      <p:pic>
        <p:nvPicPr>
          <p:cNvPr id="251" name="Google Shape;251;p36"/>
          <p:cNvPicPr preferRelativeResize="0"/>
          <p:nvPr/>
        </p:nvPicPr>
        <p:blipFill>
          <a:blip r:embed="rId3">
            <a:alphaModFix/>
          </a:blip>
          <a:stretch>
            <a:fillRect/>
          </a:stretch>
        </p:blipFill>
        <p:spPr>
          <a:xfrm>
            <a:off x="1038725" y="1130251"/>
            <a:ext cx="6791250" cy="372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PROFESSIONAL HACKER TOOL NMAP</a:t>
            </a:r>
            <a:endParaRPr/>
          </a:p>
        </p:txBody>
      </p:sp>
      <p:sp>
        <p:nvSpPr>
          <p:cNvPr id="257" name="Google Shape;25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Was hanging out on a Friday and couldn’t be bothered actually setting up anything so I just ran NMAP over some bullshit and went to the bar. Grabbed some Yahoo /24’s from Hurricane Electric and just ran them with some NSE scripts.</a:t>
            </a:r>
            <a:br>
              <a:rPr lang="en-GB"/>
            </a:br>
            <a:br>
              <a:rPr lang="en-GB"/>
            </a:br>
            <a:r>
              <a:rPr lang="en-GB"/>
              <a:t>Only one that came out that had any content that was of interest was /index.php on apiexplorer.contacts.gq1.yahoo.com. (api explorer, lol).</a:t>
            </a:r>
            <a:br>
              <a:rPr lang="en-GB"/>
            </a:br>
            <a:br>
              <a:rPr lang="en-GB"/>
            </a:br>
            <a:r>
              <a:rPr lang="en-GB"/>
              <a:t>...lo and behold...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PROFESSIONAL HACKER TOOL NMAP</a:t>
            </a:r>
            <a:endParaRPr/>
          </a:p>
          <a:p>
            <a:pPr indent="0" lvl="0" marL="0" rtl="0" algn="l">
              <a:spcBef>
                <a:spcPts val="0"/>
              </a:spcBef>
              <a:spcAft>
                <a:spcPts val="0"/>
              </a:spcAft>
              <a:buNone/>
            </a:pPr>
            <a:r>
              <a:t/>
            </a:r>
            <a:endParaRPr/>
          </a:p>
        </p:txBody>
      </p:sp>
      <p:sp>
        <p:nvSpPr>
          <p:cNvPr id="263" name="Google Shape;263;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4" name="Google Shape;264;p38"/>
          <p:cNvPicPr preferRelativeResize="0"/>
          <p:nvPr/>
        </p:nvPicPr>
        <p:blipFill>
          <a:blip r:embed="rId3">
            <a:alphaModFix/>
          </a:blip>
          <a:stretch>
            <a:fillRect/>
          </a:stretch>
        </p:blipFill>
        <p:spPr>
          <a:xfrm>
            <a:off x="17859" y="0"/>
            <a:ext cx="9108283"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the f*** is this?</a:t>
            </a:r>
            <a:endParaRPr/>
          </a:p>
        </p:txBody>
      </p:sp>
      <p:sp>
        <p:nvSpPr>
          <p:cNvPr id="270" name="Google Shape;27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That was my first professional assessment.</a:t>
            </a:r>
            <a:endParaRPr/>
          </a:p>
          <a:p>
            <a:pPr indent="0" lvl="0" marL="0" rtl="0" algn="l">
              <a:spcBef>
                <a:spcPts val="1600"/>
              </a:spcBef>
              <a:spcAft>
                <a:spcPts val="0"/>
              </a:spcAft>
              <a:buNone/>
            </a:pPr>
            <a:r>
              <a:rPr lang="en-GB"/>
              <a:t>Quickly realized that it was a friendly frontend to communicate with Yahoo APIs internally that conveniently had global auth tokens hardcoded. It supported functionality like calling APIs in different zones via inbuilt proxy support (which was also full control Server Side Request Forgery). </a:t>
            </a:r>
            <a:endParaRPr/>
          </a:p>
          <a:p>
            <a:pPr indent="0" lvl="0" marL="0" rtl="0" algn="l">
              <a:spcBef>
                <a:spcPts val="1600"/>
              </a:spcBef>
              <a:spcAft>
                <a:spcPts val="1600"/>
              </a:spcAft>
              <a:buNone/>
            </a:pPr>
            <a:r>
              <a:rPr lang="en-GB"/>
              <a:t>In addition to gaining the ability to look up any Yahoo user via email, name, or phone (and also viewing particulars associated with their accounts) I believe that it was capable of more, but I didn’t verify that as I didn’t want to get banned again. I do have a photo of it in action though...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7" name="Google Shape;277;p40"/>
          <p:cNvPicPr preferRelativeResize="0"/>
          <p:nvPr/>
        </p:nvPicPr>
        <p:blipFill>
          <a:blip r:embed="rId3">
            <a:alphaModFix/>
          </a:blip>
          <a:stretch>
            <a:fillRect/>
          </a:stretch>
        </p:blipFill>
        <p:spPr>
          <a:xfrm>
            <a:off x="12137" y="0"/>
            <a:ext cx="9119726"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Guessing endpoints and parameters to win $7k</a:t>
            </a:r>
            <a:endParaRPr/>
          </a:p>
        </p:txBody>
      </p:sp>
      <p:sp>
        <p:nvSpPr>
          <p:cNvPr id="283" name="Google Shape;283;p41"/>
          <p:cNvSpPr txBox="1"/>
          <p:nvPr>
            <p:ph idx="1" type="body"/>
          </p:nvPr>
        </p:nvSpPr>
        <p:spPr>
          <a:xfrm>
            <a:off x="4178275" y="1152475"/>
            <a:ext cx="4735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Receive a notification about a new asset -&gt;</a:t>
            </a:r>
            <a:br>
              <a:rPr lang="en-GB"/>
            </a:br>
            <a:br>
              <a:rPr lang="en-GB"/>
            </a:br>
            <a:r>
              <a:rPr lang="en-GB"/>
              <a:t>Reverse engineer the android app -&gt;</a:t>
            </a:r>
            <a:br>
              <a:rPr lang="en-GB"/>
            </a:br>
            <a:br>
              <a:rPr lang="en-GB"/>
            </a:br>
            <a:r>
              <a:rPr lang="en-GB"/>
              <a:t>Dynamic analysis via Genymotion -&gt;</a:t>
            </a:r>
            <a:br>
              <a:rPr lang="en-GB"/>
            </a:br>
            <a:br>
              <a:rPr lang="en-GB"/>
            </a:br>
            <a:r>
              <a:rPr lang="en-GB"/>
              <a:t>Observe API endpoints once auth’d -&gt;</a:t>
            </a:r>
            <a:br>
              <a:rPr lang="en-GB"/>
            </a:br>
            <a:br>
              <a:rPr lang="en-GB"/>
            </a:br>
            <a:r>
              <a:rPr lang="en-GB"/>
              <a:t>Guess API endpoints??? -&gt;</a:t>
            </a:r>
            <a:br>
              <a:rPr lang="en-GB"/>
            </a:br>
            <a:br>
              <a:rPr lang="en-GB"/>
            </a:br>
            <a:r>
              <a:rPr lang="en-GB"/>
              <a:t>Win $7.5k?</a:t>
            </a:r>
            <a:endParaRPr/>
          </a:p>
          <a:p>
            <a:pPr indent="0" lvl="0" marL="0" rtl="0" algn="l">
              <a:spcBef>
                <a:spcPts val="1600"/>
              </a:spcBef>
              <a:spcAft>
                <a:spcPts val="1600"/>
              </a:spcAft>
              <a:buNone/>
            </a:pPr>
            <a:r>
              <a:t/>
            </a:r>
            <a:endParaRPr/>
          </a:p>
        </p:txBody>
      </p:sp>
      <p:pic>
        <p:nvPicPr>
          <p:cNvPr id="284" name="Google Shape;284;p41"/>
          <p:cNvPicPr preferRelativeResize="0"/>
          <p:nvPr/>
        </p:nvPicPr>
        <p:blipFill rotWithShape="1">
          <a:blip r:embed="rId3">
            <a:alphaModFix/>
          </a:blip>
          <a:srcRect b="3343" l="0" r="0" t="84525"/>
          <a:stretch/>
        </p:blipFill>
        <p:spPr>
          <a:xfrm>
            <a:off x="580500" y="1152475"/>
            <a:ext cx="3597774" cy="776325"/>
          </a:xfrm>
          <a:prstGeom prst="rect">
            <a:avLst/>
          </a:prstGeom>
          <a:noFill/>
          <a:ln>
            <a:noFill/>
          </a:ln>
        </p:spPr>
      </p:pic>
      <p:cxnSp>
        <p:nvCxnSpPr>
          <p:cNvPr id="285" name="Google Shape;285;p41"/>
          <p:cNvCxnSpPr>
            <a:stCxn id="284" idx="2"/>
          </p:cNvCxnSpPr>
          <p:nvPr/>
        </p:nvCxnSpPr>
        <p:spPr>
          <a:xfrm flipH="1">
            <a:off x="2377287" y="1928800"/>
            <a:ext cx="2100" cy="3291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41"/>
          <p:cNvSpPr txBox="1"/>
          <p:nvPr>
            <p:ph idx="1" type="body"/>
          </p:nvPr>
        </p:nvSpPr>
        <p:spPr>
          <a:xfrm>
            <a:off x="580438" y="2257900"/>
            <a:ext cx="3597900" cy="53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Leads to an Android application</a:t>
            </a:r>
            <a:endParaRPr/>
          </a:p>
        </p:txBody>
      </p:sp>
      <p:sp>
        <p:nvSpPr>
          <p:cNvPr id="287" name="Google Shape;287;p41"/>
          <p:cNvSpPr txBox="1"/>
          <p:nvPr>
            <p:ph idx="1" type="body"/>
          </p:nvPr>
        </p:nvSpPr>
        <p:spPr>
          <a:xfrm>
            <a:off x="580450" y="3125200"/>
            <a:ext cx="3597900" cy="77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API endpoints located at /api/v1.1/&lt;endpoint&gt;</a:t>
            </a:r>
            <a:endParaRPr/>
          </a:p>
        </p:txBody>
      </p:sp>
      <p:cxnSp>
        <p:nvCxnSpPr>
          <p:cNvPr id="288" name="Google Shape;288;p41"/>
          <p:cNvCxnSpPr>
            <a:stCxn id="286" idx="2"/>
            <a:endCxn id="287" idx="0"/>
          </p:cNvCxnSpPr>
          <p:nvPr/>
        </p:nvCxnSpPr>
        <p:spPr>
          <a:xfrm>
            <a:off x="2379388" y="2796100"/>
            <a:ext cx="0" cy="3291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41"/>
          <p:cNvSpPr txBox="1"/>
          <p:nvPr>
            <p:ph idx="1" type="body"/>
          </p:nvPr>
        </p:nvSpPr>
        <p:spPr>
          <a:xfrm>
            <a:off x="580438" y="4279375"/>
            <a:ext cx="3597900" cy="53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/api/v1.1/users?page=1  		???</a:t>
            </a:r>
            <a:endParaRPr/>
          </a:p>
        </p:txBody>
      </p:sp>
      <p:cxnSp>
        <p:nvCxnSpPr>
          <p:cNvPr id="290" name="Google Shape;290;p41"/>
          <p:cNvCxnSpPr>
            <a:stCxn id="287" idx="2"/>
            <a:endCxn id="289" idx="0"/>
          </p:cNvCxnSpPr>
          <p:nvPr/>
        </p:nvCxnSpPr>
        <p:spPr>
          <a:xfrm>
            <a:off x="2379400" y="3901600"/>
            <a:ext cx="0" cy="37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Who are we?</a:t>
            </a:r>
            <a:endParaRPr/>
          </a:p>
        </p:txBody>
      </p:sp>
      <p:sp>
        <p:nvSpPr>
          <p:cNvPr id="77" name="Google Shape;77;p15"/>
          <p:cNvSpPr txBox="1"/>
          <p:nvPr>
            <p:ph idx="1" type="body"/>
          </p:nvPr>
        </p:nvSpPr>
        <p:spPr>
          <a:xfrm>
            <a:off x="2106400" y="1017725"/>
            <a:ext cx="5624700" cy="36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If anyone remembers Captain Underpants, this is essentially us:</a:t>
            </a:r>
            <a:endParaRPr/>
          </a:p>
        </p:txBody>
      </p:sp>
      <p:pic>
        <p:nvPicPr>
          <p:cNvPr id="78" name="Google Shape;78;p15"/>
          <p:cNvPicPr preferRelativeResize="0"/>
          <p:nvPr/>
        </p:nvPicPr>
        <p:blipFill>
          <a:blip r:embed="rId3">
            <a:alphaModFix/>
          </a:blip>
          <a:stretch>
            <a:fillRect/>
          </a:stretch>
        </p:blipFill>
        <p:spPr>
          <a:xfrm>
            <a:off x="2752400" y="1481038"/>
            <a:ext cx="3581400" cy="3019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Guessing endpoints and parameters to win 7k</a:t>
            </a:r>
            <a:endParaRPr/>
          </a:p>
        </p:txBody>
      </p:sp>
      <p:pic>
        <p:nvPicPr>
          <p:cNvPr id="296" name="Google Shape;296;p42"/>
          <p:cNvPicPr preferRelativeResize="0"/>
          <p:nvPr/>
        </p:nvPicPr>
        <p:blipFill>
          <a:blip r:embed="rId3">
            <a:alphaModFix/>
          </a:blip>
          <a:stretch>
            <a:fillRect/>
          </a:stretch>
        </p:blipFill>
        <p:spPr>
          <a:xfrm>
            <a:off x="345375" y="1248500"/>
            <a:ext cx="8453251" cy="3213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Corporate wireless metadata of every Yahoo employee </a:t>
            </a:r>
            <a:endParaRPr/>
          </a:p>
        </p:txBody>
      </p:sp>
      <p:pic>
        <p:nvPicPr>
          <p:cNvPr id="302" name="Google Shape;302;p43"/>
          <p:cNvPicPr preferRelativeResize="0"/>
          <p:nvPr/>
        </p:nvPicPr>
        <p:blipFill>
          <a:blip r:embed="rId3">
            <a:alphaModFix/>
          </a:blip>
          <a:stretch>
            <a:fillRect/>
          </a:stretch>
        </p:blipFill>
        <p:spPr>
          <a:xfrm>
            <a:off x="2761825" y="1207675"/>
            <a:ext cx="5154075" cy="38441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idx="1" type="body"/>
          </p:nvPr>
        </p:nvSpPr>
        <p:spPr>
          <a:xfrm>
            <a:off x="479575" y="1441425"/>
            <a:ext cx="7820700" cy="34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a:t>Create an “application” via </a:t>
            </a:r>
            <a:r>
              <a:rPr lang="en-GB" u="sng">
                <a:solidFill>
                  <a:schemeClr val="hlink"/>
                </a:solidFill>
                <a:hlinkClick r:id="rId3"/>
              </a:rPr>
              <a:t>https://create.privatebounty.com/create-app</a:t>
            </a:r>
            <a:endParaRPr/>
          </a:p>
          <a:p>
            <a:pPr indent="-342900" lvl="0" marL="457200" rtl="0" algn="l">
              <a:spcBef>
                <a:spcPts val="0"/>
              </a:spcBef>
              <a:spcAft>
                <a:spcPts val="0"/>
              </a:spcAft>
              <a:buSzPts val="1800"/>
              <a:buAutoNum type="arabicPeriod"/>
            </a:pPr>
            <a:r>
              <a:rPr lang="en-GB"/>
              <a:t>Specify a “project URL” - we specify “</a:t>
            </a:r>
            <a:r>
              <a:rPr lang="en-GB" u="sng">
                <a:solidFill>
                  <a:schemeClr val="hlink"/>
                </a:solidFill>
                <a:hlinkClick r:id="rId4"/>
              </a:rPr>
              <a:t>https://shubh.am/</a:t>
            </a:r>
            <a:r>
              <a:rPr lang="en-GB"/>
              <a:t>” </a:t>
            </a:r>
            <a:endParaRPr/>
          </a:p>
          <a:p>
            <a:pPr indent="-342900" lvl="0" marL="457200" rtl="0" algn="l">
              <a:spcBef>
                <a:spcPts val="0"/>
              </a:spcBef>
              <a:spcAft>
                <a:spcPts val="0"/>
              </a:spcAft>
              <a:buSzPts val="1800"/>
              <a:buAutoNum type="arabicPeriod"/>
            </a:pPr>
            <a:r>
              <a:rPr lang="en-GB"/>
              <a:t>Verify the URL via hitting </a:t>
            </a:r>
            <a:r>
              <a:rPr lang="en-GB" u="sng">
                <a:solidFill>
                  <a:schemeClr val="hlink"/>
                </a:solidFill>
                <a:hlinkClick r:id="rId5"/>
              </a:rPr>
              <a:t>https://create.privatebounty.com/verify-url</a:t>
            </a:r>
            <a:endParaRPr/>
          </a:p>
          <a:p>
            <a:pPr indent="0" lvl="0" marL="0" rtl="0" algn="l">
              <a:spcBef>
                <a:spcPts val="1600"/>
              </a:spcBef>
              <a:spcAft>
                <a:spcPts val="1600"/>
              </a:spcAft>
              <a:buNone/>
            </a:pPr>
            <a:r>
              <a:t/>
            </a:r>
            <a:endParaRPr/>
          </a:p>
        </p:txBody>
      </p:sp>
      <p:sp>
        <p:nvSpPr>
          <p:cNvPr id="308" name="Google Shape;308;p44"/>
          <p:cNvSpPr txBox="1"/>
          <p:nvPr>
            <p:ph type="title"/>
          </p:nvPr>
        </p:nvSpPr>
        <p:spPr>
          <a:xfrm>
            <a:off x="311700" y="38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Accessing internal AWS infrastructure via a limited SSRF</a:t>
            </a:r>
            <a:endParaRPr/>
          </a:p>
        </p:txBody>
      </p:sp>
      <p:sp>
        <p:nvSpPr>
          <p:cNvPr id="309" name="Google Shape;309;p44"/>
          <p:cNvSpPr txBox="1"/>
          <p:nvPr/>
        </p:nvSpPr>
        <p:spPr>
          <a:xfrm>
            <a:off x="254250" y="2824725"/>
            <a:ext cx="8520600" cy="2109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The application attempts to verify you own the URL specified in the “project URL” field by checking for a file called “app.txt” in the root directory of the website specified.</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GB" sz="1800">
                <a:solidFill>
                  <a:schemeClr val="accent3"/>
                </a:solidFill>
                <a:latin typeface="Average"/>
                <a:ea typeface="Average"/>
                <a:cs typeface="Average"/>
                <a:sym typeface="Average"/>
              </a:rPr>
              <a:t>IF the response code of “</a:t>
            </a:r>
            <a:r>
              <a:rPr lang="en-GB" sz="1800" u="sng">
                <a:solidFill>
                  <a:schemeClr val="accent5"/>
                </a:solidFill>
                <a:latin typeface="Average"/>
                <a:ea typeface="Average"/>
                <a:cs typeface="Average"/>
                <a:sym typeface="Average"/>
                <a:hlinkClick r:id="rId6">
                  <a:extLst>
                    <a:ext uri="{A12FA001-AC4F-418D-AE19-62706E023703}">
                      <ahyp:hlinkClr val="tx"/>
                    </a:ext>
                  </a:extLst>
                </a:hlinkClick>
              </a:rPr>
              <a:t>https://shubh.am/app.txt</a:t>
            </a:r>
            <a:r>
              <a:rPr lang="en-GB" sz="1800">
                <a:solidFill>
                  <a:schemeClr val="accent3"/>
                </a:solidFill>
                <a:latin typeface="Average"/>
                <a:ea typeface="Average"/>
                <a:cs typeface="Average"/>
                <a:sym typeface="Average"/>
              </a:rPr>
              <a:t>” is NOT a 200, the full HTTP response body of “</a:t>
            </a:r>
            <a:r>
              <a:rPr lang="en-GB" sz="1800" u="sng">
                <a:solidFill>
                  <a:schemeClr val="accent5"/>
                </a:solidFill>
                <a:latin typeface="Average"/>
                <a:ea typeface="Average"/>
                <a:cs typeface="Average"/>
                <a:sym typeface="Average"/>
                <a:hlinkClick r:id="rId7">
                  <a:extLst>
                    <a:ext uri="{A12FA001-AC4F-418D-AE19-62706E023703}">
                      <ahyp:hlinkClr val="tx"/>
                    </a:ext>
                  </a:extLst>
                </a:hlinkClick>
              </a:rPr>
              <a:t>https://shubh.am/app.txt</a:t>
            </a:r>
            <a:r>
              <a:rPr lang="en-GB" sz="1800">
                <a:solidFill>
                  <a:schemeClr val="accent3"/>
                </a:solidFill>
                <a:latin typeface="Average"/>
                <a:ea typeface="Average"/>
                <a:cs typeface="Average"/>
                <a:sym typeface="Average"/>
              </a:rPr>
              <a:t>”  is returned on </a:t>
            </a:r>
            <a:r>
              <a:rPr lang="en-GB" sz="1800" u="sng">
                <a:solidFill>
                  <a:schemeClr val="hlink"/>
                </a:solidFill>
                <a:latin typeface="Average"/>
                <a:ea typeface="Average"/>
                <a:cs typeface="Average"/>
                <a:sym typeface="Average"/>
                <a:hlinkClick r:id="rId8"/>
              </a:rPr>
              <a:t>https://create.privatebounty.com/verify-url</a:t>
            </a:r>
            <a:r>
              <a:rPr lang="en-GB"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311700" y="38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Accessing internal AWS infrastructure via a limited SSRF</a:t>
            </a:r>
            <a:endParaRPr/>
          </a:p>
        </p:txBody>
      </p:sp>
      <p:pic>
        <p:nvPicPr>
          <p:cNvPr id="315" name="Google Shape;315;p45"/>
          <p:cNvPicPr preferRelativeResize="0"/>
          <p:nvPr/>
        </p:nvPicPr>
        <p:blipFill>
          <a:blip r:embed="rId3">
            <a:alphaModFix/>
          </a:blip>
          <a:stretch>
            <a:fillRect/>
          </a:stretch>
        </p:blipFill>
        <p:spPr>
          <a:xfrm>
            <a:off x="3328975" y="1031700"/>
            <a:ext cx="2486025" cy="495300"/>
          </a:xfrm>
          <a:prstGeom prst="rect">
            <a:avLst/>
          </a:prstGeom>
          <a:noFill/>
          <a:ln>
            <a:noFill/>
          </a:ln>
        </p:spPr>
      </p:pic>
      <p:pic>
        <p:nvPicPr>
          <p:cNvPr id="316" name="Google Shape;316;p45"/>
          <p:cNvPicPr preferRelativeResize="0"/>
          <p:nvPr/>
        </p:nvPicPr>
        <p:blipFill>
          <a:blip r:embed="rId4">
            <a:alphaModFix/>
          </a:blip>
          <a:stretch>
            <a:fillRect/>
          </a:stretch>
        </p:blipFill>
        <p:spPr>
          <a:xfrm>
            <a:off x="2343150" y="1774538"/>
            <a:ext cx="4457700" cy="466725"/>
          </a:xfrm>
          <a:prstGeom prst="rect">
            <a:avLst/>
          </a:prstGeom>
          <a:noFill/>
          <a:ln>
            <a:noFill/>
          </a:ln>
        </p:spPr>
      </p:pic>
      <p:pic>
        <p:nvPicPr>
          <p:cNvPr id="317" name="Google Shape;317;p45"/>
          <p:cNvPicPr preferRelativeResize="0"/>
          <p:nvPr/>
        </p:nvPicPr>
        <p:blipFill>
          <a:blip r:embed="rId5">
            <a:alphaModFix/>
          </a:blip>
          <a:stretch>
            <a:fillRect/>
          </a:stretch>
        </p:blipFill>
        <p:spPr>
          <a:xfrm>
            <a:off x="3405163" y="2488825"/>
            <a:ext cx="2333625" cy="228600"/>
          </a:xfrm>
          <a:prstGeom prst="rect">
            <a:avLst/>
          </a:prstGeom>
          <a:noFill/>
          <a:ln>
            <a:noFill/>
          </a:ln>
        </p:spPr>
      </p:pic>
      <p:pic>
        <p:nvPicPr>
          <p:cNvPr id="318" name="Google Shape;318;p45"/>
          <p:cNvPicPr preferRelativeResize="0"/>
          <p:nvPr/>
        </p:nvPicPr>
        <p:blipFill>
          <a:blip r:embed="rId6">
            <a:alphaModFix/>
          </a:blip>
          <a:stretch>
            <a:fillRect/>
          </a:stretch>
        </p:blipFill>
        <p:spPr>
          <a:xfrm>
            <a:off x="3071788" y="2964975"/>
            <a:ext cx="3000375" cy="476250"/>
          </a:xfrm>
          <a:prstGeom prst="rect">
            <a:avLst/>
          </a:prstGeom>
          <a:noFill/>
          <a:ln>
            <a:noFill/>
          </a:ln>
        </p:spPr>
      </p:pic>
      <p:pic>
        <p:nvPicPr>
          <p:cNvPr id="319" name="Google Shape;319;p45"/>
          <p:cNvPicPr preferRelativeResize="0"/>
          <p:nvPr/>
        </p:nvPicPr>
        <p:blipFill>
          <a:blip r:embed="rId7">
            <a:alphaModFix/>
          </a:blip>
          <a:stretch>
            <a:fillRect/>
          </a:stretch>
        </p:blipFill>
        <p:spPr>
          <a:xfrm>
            <a:off x="2433638" y="3688775"/>
            <a:ext cx="4276725" cy="476250"/>
          </a:xfrm>
          <a:prstGeom prst="rect">
            <a:avLst/>
          </a:prstGeom>
          <a:noFill/>
          <a:ln>
            <a:noFill/>
          </a:ln>
        </p:spPr>
      </p:pic>
      <p:pic>
        <p:nvPicPr>
          <p:cNvPr id="320" name="Google Shape;320;p45"/>
          <p:cNvPicPr preferRelativeResize="0"/>
          <p:nvPr/>
        </p:nvPicPr>
        <p:blipFill>
          <a:blip r:embed="rId8">
            <a:alphaModFix/>
          </a:blip>
          <a:stretch>
            <a:fillRect/>
          </a:stretch>
        </p:blipFill>
        <p:spPr>
          <a:xfrm>
            <a:off x="3524225" y="4412563"/>
            <a:ext cx="2095500" cy="485775"/>
          </a:xfrm>
          <a:prstGeom prst="rect">
            <a:avLst/>
          </a:prstGeom>
          <a:noFill/>
          <a:ln>
            <a:noFill/>
          </a:ln>
        </p:spPr>
      </p:pic>
      <p:cxnSp>
        <p:nvCxnSpPr>
          <p:cNvPr id="321" name="Google Shape;321;p45"/>
          <p:cNvCxnSpPr>
            <a:stCxn id="315" idx="2"/>
            <a:endCxn id="316" idx="0"/>
          </p:cNvCxnSpPr>
          <p:nvPr/>
        </p:nvCxnSpPr>
        <p:spPr>
          <a:xfrm>
            <a:off x="4571988" y="1527000"/>
            <a:ext cx="0" cy="24750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45"/>
          <p:cNvCxnSpPr>
            <a:stCxn id="316" idx="2"/>
            <a:endCxn id="317" idx="0"/>
          </p:cNvCxnSpPr>
          <p:nvPr/>
        </p:nvCxnSpPr>
        <p:spPr>
          <a:xfrm>
            <a:off x="4572000" y="2241263"/>
            <a:ext cx="0" cy="2475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45"/>
          <p:cNvCxnSpPr>
            <a:stCxn id="317" idx="2"/>
            <a:endCxn id="318" idx="0"/>
          </p:cNvCxnSpPr>
          <p:nvPr/>
        </p:nvCxnSpPr>
        <p:spPr>
          <a:xfrm>
            <a:off x="4571975" y="2717425"/>
            <a:ext cx="0" cy="2475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45"/>
          <p:cNvCxnSpPr>
            <a:stCxn id="318" idx="2"/>
            <a:endCxn id="319" idx="0"/>
          </p:cNvCxnSpPr>
          <p:nvPr/>
        </p:nvCxnSpPr>
        <p:spPr>
          <a:xfrm>
            <a:off x="4571975" y="3441225"/>
            <a:ext cx="0" cy="2475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45"/>
          <p:cNvCxnSpPr>
            <a:stCxn id="319" idx="2"/>
            <a:endCxn id="320" idx="0"/>
          </p:cNvCxnSpPr>
          <p:nvPr/>
        </p:nvCxnSpPr>
        <p:spPr>
          <a:xfrm>
            <a:off x="4572000" y="4165025"/>
            <a:ext cx="0" cy="24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idx="1" type="body"/>
          </p:nvPr>
        </p:nvSpPr>
        <p:spPr>
          <a:xfrm>
            <a:off x="479575" y="1441425"/>
            <a:ext cx="7820700" cy="34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What if we forced “</a:t>
            </a:r>
            <a:r>
              <a:rPr lang="en-GB" u="sng">
                <a:solidFill>
                  <a:schemeClr val="hlink"/>
                </a:solidFill>
                <a:hlinkClick r:id="rId3"/>
              </a:rPr>
              <a:t>https://shubh.am/app.txt</a:t>
            </a:r>
            <a:r>
              <a:rPr lang="en-GB"/>
              <a:t>” to be a 301 redirect to an arbitrary URL?</a:t>
            </a:r>
            <a:endParaRPr/>
          </a:p>
        </p:txBody>
      </p:sp>
      <p:sp>
        <p:nvSpPr>
          <p:cNvPr id="331" name="Google Shape;331;p46"/>
          <p:cNvSpPr txBox="1"/>
          <p:nvPr>
            <p:ph type="title"/>
          </p:nvPr>
        </p:nvSpPr>
        <p:spPr>
          <a:xfrm>
            <a:off x="311700" y="38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Accessing internal AWS infrastructure via a limited SSRF</a:t>
            </a:r>
            <a:endParaRPr/>
          </a:p>
        </p:txBody>
      </p:sp>
      <p:pic>
        <p:nvPicPr>
          <p:cNvPr id="332" name="Google Shape;332;p46"/>
          <p:cNvPicPr preferRelativeResize="0"/>
          <p:nvPr/>
        </p:nvPicPr>
        <p:blipFill>
          <a:blip r:embed="rId4">
            <a:alphaModFix/>
          </a:blip>
          <a:stretch>
            <a:fillRect/>
          </a:stretch>
        </p:blipFill>
        <p:spPr>
          <a:xfrm>
            <a:off x="2251550" y="2239938"/>
            <a:ext cx="4276725" cy="2657475"/>
          </a:xfrm>
          <a:prstGeom prst="rect">
            <a:avLst/>
          </a:prstGeom>
          <a:noFill/>
          <a:ln>
            <a:noFill/>
          </a:ln>
        </p:spPr>
      </p:pic>
      <p:sp>
        <p:nvSpPr>
          <p:cNvPr id="333" name="Google Shape;333;p46"/>
          <p:cNvSpPr/>
          <p:nvPr/>
        </p:nvSpPr>
        <p:spPr>
          <a:xfrm>
            <a:off x="2741850" y="3728350"/>
            <a:ext cx="3830400" cy="238150"/>
          </a:xfrm>
          <a:prstGeom prst="flowChartProcess">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idx="1" type="body"/>
          </p:nvPr>
        </p:nvSpPr>
        <p:spPr>
          <a:xfrm>
            <a:off x="479575" y="1441425"/>
            <a:ext cx="7820700" cy="34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Response from </a:t>
            </a:r>
            <a:r>
              <a:rPr lang="en-GB" u="sng">
                <a:solidFill>
                  <a:schemeClr val="accent5"/>
                </a:solidFill>
                <a:hlinkClick r:id="rId3">
                  <a:extLst>
                    <a:ext uri="{A12FA001-AC4F-418D-AE19-62706E023703}">
                      <ahyp:hlinkClr val="tx"/>
                    </a:ext>
                  </a:extLst>
                </a:hlinkClick>
              </a:rPr>
              <a:t>https://create.privatebounty.com/verify-url</a:t>
            </a:r>
            <a:r>
              <a:rPr lang="en-GB"/>
              <a:t>:</a:t>
            </a:r>
            <a:endParaRPr/>
          </a:p>
        </p:txBody>
      </p:sp>
      <p:sp>
        <p:nvSpPr>
          <p:cNvPr id="339" name="Google Shape;339;p47"/>
          <p:cNvSpPr txBox="1"/>
          <p:nvPr>
            <p:ph type="title"/>
          </p:nvPr>
        </p:nvSpPr>
        <p:spPr>
          <a:xfrm>
            <a:off x="311700" y="38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Accessing internal AWS infrastructure via a limited SSRF</a:t>
            </a:r>
            <a:endParaRPr/>
          </a:p>
        </p:txBody>
      </p:sp>
      <p:pic>
        <p:nvPicPr>
          <p:cNvPr id="340" name="Google Shape;340;p47"/>
          <p:cNvPicPr preferRelativeResize="0"/>
          <p:nvPr/>
        </p:nvPicPr>
        <p:blipFill>
          <a:blip r:embed="rId4">
            <a:alphaModFix/>
          </a:blip>
          <a:stretch>
            <a:fillRect/>
          </a:stretch>
        </p:blipFill>
        <p:spPr>
          <a:xfrm>
            <a:off x="983675" y="2371450"/>
            <a:ext cx="6812501" cy="1632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8"/>
          <p:cNvSpPr txBox="1"/>
          <p:nvPr>
            <p:ph idx="1" type="body"/>
          </p:nvPr>
        </p:nvSpPr>
        <p:spPr>
          <a:xfrm>
            <a:off x="479575" y="1441425"/>
            <a:ext cx="7820700" cy="34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Sample data obtained from DNS bruteforcing *.privatebounty.com and through altdns:</a:t>
            </a:r>
            <a:endParaRPr/>
          </a:p>
        </p:txBody>
      </p:sp>
      <p:sp>
        <p:nvSpPr>
          <p:cNvPr id="346" name="Google Shape;346;p48"/>
          <p:cNvSpPr txBox="1"/>
          <p:nvPr>
            <p:ph type="title"/>
          </p:nvPr>
        </p:nvSpPr>
        <p:spPr>
          <a:xfrm>
            <a:off x="311700" y="38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Accessing internal AWS infrastructure via a limited SSRF</a:t>
            </a:r>
            <a:endParaRPr/>
          </a:p>
        </p:txBody>
      </p:sp>
      <p:pic>
        <p:nvPicPr>
          <p:cNvPr id="347" name="Google Shape;347;p48"/>
          <p:cNvPicPr preferRelativeResize="0"/>
          <p:nvPr/>
        </p:nvPicPr>
        <p:blipFill>
          <a:blip r:embed="rId3">
            <a:alphaModFix/>
          </a:blip>
          <a:stretch>
            <a:fillRect/>
          </a:stretch>
        </p:blipFill>
        <p:spPr>
          <a:xfrm>
            <a:off x="1777676" y="2420211"/>
            <a:ext cx="5224501" cy="1535025"/>
          </a:xfrm>
          <a:prstGeom prst="rect">
            <a:avLst/>
          </a:prstGeom>
          <a:noFill/>
          <a:ln>
            <a:noFill/>
          </a:ln>
        </p:spPr>
      </p:pic>
      <p:sp>
        <p:nvSpPr>
          <p:cNvPr id="348" name="Google Shape;348;p48"/>
          <p:cNvSpPr/>
          <p:nvPr/>
        </p:nvSpPr>
        <p:spPr>
          <a:xfrm>
            <a:off x="1700900" y="2420200"/>
            <a:ext cx="891275" cy="1294550"/>
          </a:xfrm>
          <a:prstGeom prst="flowChartProcess">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9"/>
          <p:cNvSpPr txBox="1"/>
          <p:nvPr>
            <p:ph idx="1" type="body"/>
          </p:nvPr>
        </p:nvSpPr>
        <p:spPr>
          <a:xfrm>
            <a:off x="479575" y="1441425"/>
            <a:ext cx="7820700" cy="34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What if we forced “</a:t>
            </a:r>
            <a:r>
              <a:rPr lang="en-GB" u="sng">
                <a:solidFill>
                  <a:schemeClr val="hlink"/>
                </a:solidFill>
                <a:hlinkClick r:id="rId3"/>
              </a:rPr>
              <a:t>https://shubh.am/app.txt</a:t>
            </a:r>
            <a:r>
              <a:rPr lang="en-GB"/>
              <a:t>” to be a 301 redirect to an internal AWS elasticsearch host with an invalid elasticsearch query?</a:t>
            </a:r>
            <a:endParaRPr/>
          </a:p>
        </p:txBody>
      </p:sp>
      <p:sp>
        <p:nvSpPr>
          <p:cNvPr id="354" name="Google Shape;354;p49"/>
          <p:cNvSpPr txBox="1"/>
          <p:nvPr>
            <p:ph type="title"/>
          </p:nvPr>
        </p:nvSpPr>
        <p:spPr>
          <a:xfrm>
            <a:off x="311700" y="38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Accessing internal AWS infrastructure via a limited SSRF</a:t>
            </a:r>
            <a:endParaRPr/>
          </a:p>
        </p:txBody>
      </p:sp>
      <p:pic>
        <p:nvPicPr>
          <p:cNvPr id="355" name="Google Shape;355;p49"/>
          <p:cNvPicPr preferRelativeResize="0"/>
          <p:nvPr/>
        </p:nvPicPr>
        <p:blipFill>
          <a:blip r:embed="rId4">
            <a:alphaModFix/>
          </a:blip>
          <a:stretch>
            <a:fillRect/>
          </a:stretch>
        </p:blipFill>
        <p:spPr>
          <a:xfrm>
            <a:off x="444563" y="2364538"/>
            <a:ext cx="8429625" cy="1990725"/>
          </a:xfrm>
          <a:prstGeom prst="rect">
            <a:avLst/>
          </a:prstGeom>
          <a:noFill/>
          <a:ln>
            <a:noFill/>
          </a:ln>
        </p:spPr>
      </p:pic>
      <p:sp>
        <p:nvSpPr>
          <p:cNvPr id="356" name="Google Shape;356;p49"/>
          <p:cNvSpPr/>
          <p:nvPr/>
        </p:nvSpPr>
        <p:spPr>
          <a:xfrm>
            <a:off x="1918600" y="3463025"/>
            <a:ext cx="7034900" cy="251725"/>
          </a:xfrm>
          <a:prstGeom prst="flowChartProcess">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idx="1" type="body"/>
          </p:nvPr>
        </p:nvSpPr>
        <p:spPr>
          <a:xfrm>
            <a:off x="479575" y="1441425"/>
            <a:ext cx="7820700" cy="34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What if we forced “</a:t>
            </a:r>
            <a:r>
              <a:rPr lang="en-GB" u="sng">
                <a:solidFill>
                  <a:schemeClr val="hlink"/>
                </a:solidFill>
                <a:hlinkClick r:id="rId3"/>
              </a:rPr>
              <a:t>https://shubh.am/app.txt</a:t>
            </a:r>
            <a:r>
              <a:rPr lang="en-GB"/>
              <a:t>” to be a 301 redirect to an internal AWS elasticsearch host with an invalid elasticsearch query?</a:t>
            </a:r>
            <a:endParaRPr/>
          </a:p>
        </p:txBody>
      </p:sp>
      <p:sp>
        <p:nvSpPr>
          <p:cNvPr id="362" name="Google Shape;362;p50"/>
          <p:cNvSpPr txBox="1"/>
          <p:nvPr>
            <p:ph type="title"/>
          </p:nvPr>
        </p:nvSpPr>
        <p:spPr>
          <a:xfrm>
            <a:off x="311700" y="38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Accessing internal AWS infrastructure via a limited SSRF</a:t>
            </a:r>
            <a:endParaRPr/>
          </a:p>
        </p:txBody>
      </p:sp>
      <p:pic>
        <p:nvPicPr>
          <p:cNvPr id="363" name="Google Shape;363;p50"/>
          <p:cNvPicPr preferRelativeResize="0"/>
          <p:nvPr/>
        </p:nvPicPr>
        <p:blipFill>
          <a:blip r:embed="rId4">
            <a:alphaModFix/>
          </a:blip>
          <a:stretch>
            <a:fillRect/>
          </a:stretch>
        </p:blipFill>
        <p:spPr>
          <a:xfrm>
            <a:off x="1595933" y="2300545"/>
            <a:ext cx="5587975" cy="2514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1"/>
          <p:cNvSpPr txBox="1"/>
          <p:nvPr>
            <p:ph idx="1" type="body"/>
          </p:nvPr>
        </p:nvSpPr>
        <p:spPr>
          <a:xfrm>
            <a:off x="205075" y="1426975"/>
            <a:ext cx="8627100" cy="349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Due to the AWS VPC that the host </a:t>
            </a:r>
            <a:r>
              <a:rPr lang="en-GB" u="sng">
                <a:solidFill>
                  <a:schemeClr val="hlink"/>
                </a:solidFill>
                <a:hlinkClick r:id="rId3"/>
              </a:rPr>
              <a:t>https://create.privatebugbounty.com</a:t>
            </a:r>
            <a:r>
              <a:rPr lang="en-GB"/>
              <a:t> was in, we could access all other internal AWS hosts within that same VPC.</a:t>
            </a:r>
            <a:endParaRPr/>
          </a:p>
          <a:p>
            <a:pPr indent="-342900" lvl="0" marL="457200" rtl="0" algn="l">
              <a:spcBef>
                <a:spcPts val="0"/>
              </a:spcBef>
              <a:spcAft>
                <a:spcPts val="0"/>
              </a:spcAft>
              <a:buSzPts val="1800"/>
              <a:buChar char="●"/>
            </a:pPr>
            <a:r>
              <a:rPr lang="en-GB"/>
              <a:t>A somewhat limited SSRF turned into a very useful one.</a:t>
            </a:r>
            <a:endParaRPr/>
          </a:p>
          <a:p>
            <a:pPr indent="-342900" lvl="0" marL="457200" rtl="0" algn="l">
              <a:spcBef>
                <a:spcPts val="0"/>
              </a:spcBef>
              <a:spcAft>
                <a:spcPts val="0"/>
              </a:spcAft>
              <a:buSzPts val="1800"/>
              <a:buChar char="●"/>
            </a:pPr>
            <a:r>
              <a:rPr lang="en-GB"/>
              <a:t>Default configurations for Elasticsearch instances have no authentication required.</a:t>
            </a:r>
            <a:endParaRPr/>
          </a:p>
          <a:p>
            <a:pPr indent="-342900" lvl="0" marL="457200" rtl="0" algn="l">
              <a:spcBef>
                <a:spcPts val="0"/>
              </a:spcBef>
              <a:spcAft>
                <a:spcPts val="0"/>
              </a:spcAft>
              <a:buSzPts val="1800"/>
              <a:buChar char="●"/>
            </a:pPr>
            <a:r>
              <a:rPr lang="en-GB"/>
              <a:t>Would have allowed for us to exfiltrate data from internal Elasticsearch instances via the REST api, through the SSRF.</a:t>
            </a:r>
            <a:endParaRPr/>
          </a:p>
          <a:p>
            <a:pPr indent="-342900" lvl="0" marL="457200" rtl="0" algn="l">
              <a:spcBef>
                <a:spcPts val="0"/>
              </a:spcBef>
              <a:spcAft>
                <a:spcPts val="0"/>
              </a:spcAft>
              <a:buSzPts val="1800"/>
              <a:buChar char="●"/>
            </a:pPr>
            <a:r>
              <a:rPr lang="en-GB"/>
              <a:t>Can also trivially shutdown Elasticsearch instances via visiting </a:t>
            </a:r>
            <a:r>
              <a:rPr lang="en-GB" u="sng">
                <a:solidFill>
                  <a:schemeClr val="hlink"/>
                </a:solidFill>
                <a:hlinkClick r:id="rId4"/>
              </a:rPr>
              <a:t>https://elasticsearchinstance:9200/_shutdown</a:t>
            </a:r>
            <a:endParaRPr/>
          </a:p>
          <a:p>
            <a:pPr indent="-342900" lvl="0" marL="457200" rtl="0" algn="l">
              <a:spcBef>
                <a:spcPts val="0"/>
              </a:spcBef>
              <a:spcAft>
                <a:spcPts val="0"/>
              </a:spcAft>
              <a:buSzPts val="1800"/>
              <a:buChar char="●"/>
            </a:pPr>
            <a:r>
              <a:rPr lang="en-GB"/>
              <a:t>Chaos and madness - over 150 internal hosts accessible through this SSRF</a:t>
            </a:r>
            <a:endParaRPr/>
          </a:p>
        </p:txBody>
      </p:sp>
      <p:sp>
        <p:nvSpPr>
          <p:cNvPr id="369" name="Google Shape;369;p51"/>
          <p:cNvSpPr txBox="1"/>
          <p:nvPr>
            <p:ph type="title"/>
          </p:nvPr>
        </p:nvSpPr>
        <p:spPr>
          <a:xfrm>
            <a:off x="311700" y="38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  Accessing internal AWS infrastructure via a limited SSRF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usual rundown</a:t>
            </a:r>
            <a:endParaRPr/>
          </a:p>
        </p:txBody>
      </p:sp>
      <p:sp>
        <p:nvSpPr>
          <p:cNvPr id="84" name="Google Shape;84;p16"/>
          <p:cNvSpPr txBox="1"/>
          <p:nvPr>
            <p:ph idx="1" type="body"/>
          </p:nvPr>
        </p:nvSpPr>
        <p:spPr>
          <a:xfrm>
            <a:off x="1646100" y="1175425"/>
            <a:ext cx="5851800" cy="19200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GB" sz="3000"/>
              <a:t>What are bug bounties?</a:t>
            </a:r>
            <a:endParaRPr sz="3000"/>
          </a:p>
          <a:p>
            <a:pPr indent="-419100" lvl="0" marL="457200" rtl="0" algn="l">
              <a:spcBef>
                <a:spcPts val="0"/>
              </a:spcBef>
              <a:spcAft>
                <a:spcPts val="0"/>
              </a:spcAft>
              <a:buSzPts val="3000"/>
              <a:buChar char="-"/>
            </a:pPr>
            <a:r>
              <a:rPr lang="en-GB" sz="3000"/>
              <a:t>Why did we start participating?</a:t>
            </a:r>
            <a:endParaRPr sz="3000"/>
          </a:p>
          <a:p>
            <a:pPr indent="-419100" lvl="0" marL="457200" rtl="0" algn="l">
              <a:spcBef>
                <a:spcPts val="0"/>
              </a:spcBef>
              <a:spcAft>
                <a:spcPts val="0"/>
              </a:spcAft>
              <a:buSzPts val="3000"/>
              <a:buChar char="-"/>
            </a:pPr>
            <a:r>
              <a:rPr lang="en-GB" sz="3000"/>
              <a:t>What are we covering today?</a:t>
            </a:r>
            <a:endParaRPr sz="3000"/>
          </a:p>
        </p:txBody>
      </p:sp>
      <p:pic>
        <p:nvPicPr>
          <p:cNvPr id="85" name="Google Shape;85;p16"/>
          <p:cNvPicPr preferRelativeResize="0"/>
          <p:nvPr/>
        </p:nvPicPr>
        <p:blipFill>
          <a:blip r:embed="rId3">
            <a:alphaModFix/>
          </a:blip>
          <a:stretch>
            <a:fillRect/>
          </a:stretch>
        </p:blipFill>
        <p:spPr>
          <a:xfrm>
            <a:off x="1067100" y="4063475"/>
            <a:ext cx="2161141" cy="572700"/>
          </a:xfrm>
          <a:prstGeom prst="rect">
            <a:avLst/>
          </a:prstGeom>
          <a:noFill/>
          <a:ln>
            <a:noFill/>
          </a:ln>
        </p:spPr>
      </p:pic>
      <p:pic>
        <p:nvPicPr>
          <p:cNvPr id="86" name="Google Shape;86;p16"/>
          <p:cNvPicPr preferRelativeResize="0"/>
          <p:nvPr/>
        </p:nvPicPr>
        <p:blipFill>
          <a:blip r:embed="rId4">
            <a:alphaModFix/>
          </a:blip>
          <a:stretch>
            <a:fillRect/>
          </a:stretch>
        </p:blipFill>
        <p:spPr>
          <a:xfrm>
            <a:off x="6102125" y="4125775"/>
            <a:ext cx="2077475" cy="403550"/>
          </a:xfrm>
          <a:prstGeom prst="rect">
            <a:avLst/>
          </a:prstGeom>
          <a:noFill/>
          <a:ln>
            <a:noFill/>
          </a:ln>
        </p:spPr>
      </p:pic>
      <p:pic>
        <p:nvPicPr>
          <p:cNvPr id="87" name="Google Shape;87;p16"/>
          <p:cNvPicPr preferRelativeResize="0"/>
          <p:nvPr/>
        </p:nvPicPr>
        <p:blipFill>
          <a:blip r:embed="rId5">
            <a:alphaModFix/>
          </a:blip>
          <a:stretch>
            <a:fillRect/>
          </a:stretch>
        </p:blipFill>
        <p:spPr>
          <a:xfrm>
            <a:off x="5343988" y="3919300"/>
            <a:ext cx="403550" cy="403550"/>
          </a:xfrm>
          <a:prstGeom prst="rect">
            <a:avLst/>
          </a:prstGeom>
          <a:noFill/>
          <a:ln>
            <a:noFill/>
          </a:ln>
        </p:spPr>
      </p:pic>
      <p:pic>
        <p:nvPicPr>
          <p:cNvPr id="88" name="Google Shape;88;p16"/>
          <p:cNvPicPr preferRelativeResize="0"/>
          <p:nvPr/>
        </p:nvPicPr>
        <p:blipFill>
          <a:blip r:embed="rId6">
            <a:alphaModFix/>
          </a:blip>
          <a:stretch>
            <a:fillRect/>
          </a:stretch>
        </p:blipFill>
        <p:spPr>
          <a:xfrm>
            <a:off x="7641725" y="3336800"/>
            <a:ext cx="403550" cy="403550"/>
          </a:xfrm>
          <a:prstGeom prst="rect">
            <a:avLst/>
          </a:prstGeom>
          <a:noFill/>
          <a:ln>
            <a:noFill/>
          </a:ln>
        </p:spPr>
      </p:pic>
      <p:pic>
        <p:nvPicPr>
          <p:cNvPr id="89" name="Google Shape;89;p16"/>
          <p:cNvPicPr preferRelativeResize="0"/>
          <p:nvPr/>
        </p:nvPicPr>
        <p:blipFill>
          <a:blip r:embed="rId7">
            <a:alphaModFix/>
          </a:blip>
          <a:stretch>
            <a:fillRect/>
          </a:stretch>
        </p:blipFill>
        <p:spPr>
          <a:xfrm>
            <a:off x="6039425" y="3336800"/>
            <a:ext cx="403550" cy="403550"/>
          </a:xfrm>
          <a:prstGeom prst="rect">
            <a:avLst/>
          </a:prstGeom>
          <a:noFill/>
          <a:ln>
            <a:noFill/>
          </a:ln>
        </p:spPr>
      </p:pic>
      <p:pic>
        <p:nvPicPr>
          <p:cNvPr id="90" name="Google Shape;90;p16"/>
          <p:cNvPicPr preferRelativeResize="0"/>
          <p:nvPr/>
        </p:nvPicPr>
        <p:blipFill>
          <a:blip r:embed="rId8">
            <a:alphaModFix/>
          </a:blip>
          <a:stretch>
            <a:fillRect/>
          </a:stretch>
        </p:blipFill>
        <p:spPr>
          <a:xfrm>
            <a:off x="8417700" y="3960927"/>
            <a:ext cx="403550" cy="403550"/>
          </a:xfrm>
          <a:prstGeom prst="rect">
            <a:avLst/>
          </a:prstGeom>
          <a:noFill/>
          <a:ln>
            <a:noFill/>
          </a:ln>
        </p:spPr>
      </p:pic>
      <p:pic>
        <p:nvPicPr>
          <p:cNvPr id="91" name="Google Shape;91;p16"/>
          <p:cNvPicPr preferRelativeResize="0"/>
          <p:nvPr/>
        </p:nvPicPr>
        <p:blipFill>
          <a:blip r:embed="rId9">
            <a:alphaModFix/>
          </a:blip>
          <a:stretch>
            <a:fillRect/>
          </a:stretch>
        </p:blipFill>
        <p:spPr>
          <a:xfrm>
            <a:off x="6840575" y="3336800"/>
            <a:ext cx="403550" cy="403550"/>
          </a:xfrm>
          <a:prstGeom prst="rect">
            <a:avLst/>
          </a:prstGeom>
          <a:noFill/>
          <a:ln>
            <a:noFill/>
          </a:ln>
        </p:spPr>
      </p:pic>
      <p:pic>
        <p:nvPicPr>
          <p:cNvPr id="92" name="Google Shape;92;p16"/>
          <p:cNvPicPr preferRelativeResize="0"/>
          <p:nvPr/>
        </p:nvPicPr>
        <p:blipFill>
          <a:blip r:embed="rId10">
            <a:alphaModFix/>
          </a:blip>
          <a:stretch>
            <a:fillRect/>
          </a:stretch>
        </p:blipFill>
        <p:spPr>
          <a:xfrm>
            <a:off x="742500" y="3418088"/>
            <a:ext cx="708978" cy="531725"/>
          </a:xfrm>
          <a:prstGeom prst="rect">
            <a:avLst/>
          </a:prstGeom>
          <a:noFill/>
          <a:ln>
            <a:noFill/>
          </a:ln>
        </p:spPr>
      </p:pic>
      <p:pic>
        <p:nvPicPr>
          <p:cNvPr id="93" name="Google Shape;93;p16"/>
          <p:cNvPicPr preferRelativeResize="0"/>
          <p:nvPr/>
        </p:nvPicPr>
        <p:blipFill>
          <a:blip r:embed="rId11">
            <a:alphaModFix/>
          </a:blip>
          <a:stretch>
            <a:fillRect/>
          </a:stretch>
        </p:blipFill>
        <p:spPr>
          <a:xfrm>
            <a:off x="1646100" y="3418100"/>
            <a:ext cx="403550" cy="403550"/>
          </a:xfrm>
          <a:prstGeom prst="rect">
            <a:avLst/>
          </a:prstGeom>
          <a:noFill/>
          <a:ln>
            <a:noFill/>
          </a:ln>
        </p:spPr>
      </p:pic>
      <p:pic>
        <p:nvPicPr>
          <p:cNvPr id="94" name="Google Shape;94;p16"/>
          <p:cNvPicPr preferRelativeResize="0"/>
          <p:nvPr/>
        </p:nvPicPr>
        <p:blipFill>
          <a:blip r:embed="rId12">
            <a:alphaModFix/>
          </a:blip>
          <a:stretch>
            <a:fillRect/>
          </a:stretch>
        </p:blipFill>
        <p:spPr>
          <a:xfrm>
            <a:off x="3434163" y="3455725"/>
            <a:ext cx="456475" cy="456475"/>
          </a:xfrm>
          <a:prstGeom prst="rect">
            <a:avLst/>
          </a:prstGeom>
          <a:noFill/>
          <a:ln>
            <a:noFill/>
          </a:ln>
        </p:spPr>
      </p:pic>
      <p:pic>
        <p:nvPicPr>
          <p:cNvPr id="95" name="Google Shape;95;p16"/>
          <p:cNvPicPr preferRelativeResize="0"/>
          <p:nvPr/>
        </p:nvPicPr>
        <p:blipFill>
          <a:blip r:embed="rId13">
            <a:alphaModFix/>
          </a:blip>
          <a:stretch>
            <a:fillRect/>
          </a:stretch>
        </p:blipFill>
        <p:spPr>
          <a:xfrm>
            <a:off x="175025" y="3783925"/>
            <a:ext cx="456475" cy="435078"/>
          </a:xfrm>
          <a:prstGeom prst="rect">
            <a:avLst/>
          </a:prstGeom>
          <a:noFill/>
          <a:ln>
            <a:noFill/>
          </a:ln>
        </p:spPr>
      </p:pic>
      <p:pic>
        <p:nvPicPr>
          <p:cNvPr id="96" name="Google Shape;96;p16"/>
          <p:cNvPicPr preferRelativeResize="0"/>
          <p:nvPr/>
        </p:nvPicPr>
        <p:blipFill>
          <a:blip r:embed="rId14">
            <a:alphaModFix/>
          </a:blip>
          <a:stretch>
            <a:fillRect/>
          </a:stretch>
        </p:blipFill>
        <p:spPr>
          <a:xfrm>
            <a:off x="2472050" y="3418111"/>
            <a:ext cx="403550" cy="403528"/>
          </a:xfrm>
          <a:prstGeom prst="rect">
            <a:avLst/>
          </a:prstGeom>
          <a:noFill/>
          <a:ln>
            <a:noFill/>
          </a:ln>
        </p:spPr>
      </p:pic>
      <p:cxnSp>
        <p:nvCxnSpPr>
          <p:cNvPr id="97" name="Google Shape;97;p16"/>
          <p:cNvCxnSpPr>
            <a:stCxn id="85" idx="1"/>
            <a:endCxn id="95" idx="3"/>
          </p:cNvCxnSpPr>
          <p:nvPr/>
        </p:nvCxnSpPr>
        <p:spPr>
          <a:xfrm rot="10800000">
            <a:off x="631500" y="4001525"/>
            <a:ext cx="435600" cy="3483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6"/>
          <p:cNvCxnSpPr>
            <a:endCxn id="92" idx="2"/>
          </p:cNvCxnSpPr>
          <p:nvPr/>
        </p:nvCxnSpPr>
        <p:spPr>
          <a:xfrm rot="10800000">
            <a:off x="1096989" y="3949813"/>
            <a:ext cx="165600" cy="228600"/>
          </a:xfrm>
          <a:prstGeom prst="straightConnector1">
            <a:avLst/>
          </a:prstGeom>
          <a:noFill/>
          <a:ln cap="flat" cmpd="sng" w="9525">
            <a:solidFill>
              <a:schemeClr val="dk2"/>
            </a:solidFill>
            <a:prstDash val="solid"/>
            <a:round/>
            <a:headEnd len="med" w="med" type="none"/>
            <a:tailEnd len="med" w="med" type="triangle"/>
          </a:ln>
        </p:spPr>
      </p:cxnSp>
      <p:cxnSp>
        <p:nvCxnSpPr>
          <p:cNvPr id="99" name="Google Shape;99;p16"/>
          <p:cNvCxnSpPr>
            <a:endCxn id="93" idx="2"/>
          </p:cNvCxnSpPr>
          <p:nvPr/>
        </p:nvCxnSpPr>
        <p:spPr>
          <a:xfrm flipH="1" rot="10800000">
            <a:off x="1804975" y="3821650"/>
            <a:ext cx="42900" cy="277200"/>
          </a:xfrm>
          <a:prstGeom prst="straightConnector1">
            <a:avLst/>
          </a:prstGeom>
          <a:noFill/>
          <a:ln cap="flat" cmpd="sng" w="9525">
            <a:solidFill>
              <a:schemeClr val="dk2"/>
            </a:solidFill>
            <a:prstDash val="solid"/>
            <a:round/>
            <a:headEnd len="med" w="med" type="none"/>
            <a:tailEnd len="med" w="med" type="triangle"/>
          </a:ln>
        </p:spPr>
      </p:cxnSp>
      <p:cxnSp>
        <p:nvCxnSpPr>
          <p:cNvPr id="100" name="Google Shape;100;p16"/>
          <p:cNvCxnSpPr>
            <a:endCxn id="96" idx="2"/>
          </p:cNvCxnSpPr>
          <p:nvPr/>
        </p:nvCxnSpPr>
        <p:spPr>
          <a:xfrm flipH="1" rot="10800000">
            <a:off x="2518725" y="3821639"/>
            <a:ext cx="155100" cy="211200"/>
          </a:xfrm>
          <a:prstGeom prst="straightConnector1">
            <a:avLst/>
          </a:prstGeom>
          <a:noFill/>
          <a:ln cap="flat" cmpd="sng" w="9525">
            <a:solidFill>
              <a:schemeClr val="dk2"/>
            </a:solidFill>
            <a:prstDash val="solid"/>
            <a:round/>
            <a:headEnd len="med" w="med" type="none"/>
            <a:tailEnd len="med" w="med" type="triangle"/>
          </a:ln>
        </p:spPr>
      </p:cxnSp>
      <p:cxnSp>
        <p:nvCxnSpPr>
          <p:cNvPr id="101" name="Google Shape;101;p16"/>
          <p:cNvCxnSpPr>
            <a:stCxn id="85" idx="3"/>
          </p:cNvCxnSpPr>
          <p:nvPr/>
        </p:nvCxnSpPr>
        <p:spPr>
          <a:xfrm flipH="1" rot="10800000">
            <a:off x="3228241" y="3892325"/>
            <a:ext cx="368400" cy="457500"/>
          </a:xfrm>
          <a:prstGeom prst="straightConnector1">
            <a:avLst/>
          </a:prstGeom>
          <a:noFill/>
          <a:ln cap="flat" cmpd="sng" w="9525">
            <a:solidFill>
              <a:schemeClr val="dk2"/>
            </a:solidFill>
            <a:prstDash val="solid"/>
            <a:round/>
            <a:headEnd len="med" w="med" type="none"/>
            <a:tailEnd len="med" w="med" type="triangle"/>
          </a:ln>
        </p:spPr>
      </p:cxnSp>
      <p:cxnSp>
        <p:nvCxnSpPr>
          <p:cNvPr id="102" name="Google Shape;102;p16"/>
          <p:cNvCxnSpPr>
            <a:stCxn id="86" idx="1"/>
            <a:endCxn id="87" idx="3"/>
          </p:cNvCxnSpPr>
          <p:nvPr/>
        </p:nvCxnSpPr>
        <p:spPr>
          <a:xfrm rot="10800000">
            <a:off x="5747525" y="4121150"/>
            <a:ext cx="354600" cy="206400"/>
          </a:xfrm>
          <a:prstGeom prst="straightConnector1">
            <a:avLst/>
          </a:prstGeom>
          <a:noFill/>
          <a:ln cap="flat" cmpd="sng" w="9525">
            <a:solidFill>
              <a:schemeClr val="dk2"/>
            </a:solidFill>
            <a:prstDash val="solid"/>
            <a:round/>
            <a:headEnd len="med" w="med" type="none"/>
            <a:tailEnd len="med" w="med" type="triangle"/>
          </a:ln>
        </p:spPr>
      </p:cxnSp>
      <p:cxnSp>
        <p:nvCxnSpPr>
          <p:cNvPr id="103" name="Google Shape;103;p16"/>
          <p:cNvCxnSpPr>
            <a:endCxn id="89" idx="2"/>
          </p:cNvCxnSpPr>
          <p:nvPr/>
        </p:nvCxnSpPr>
        <p:spPr>
          <a:xfrm rot="10800000">
            <a:off x="6241200" y="3740350"/>
            <a:ext cx="138600" cy="33210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16"/>
          <p:cNvCxnSpPr>
            <a:endCxn id="91" idx="2"/>
          </p:cNvCxnSpPr>
          <p:nvPr/>
        </p:nvCxnSpPr>
        <p:spPr>
          <a:xfrm rot="10800000">
            <a:off x="7042350" y="3740350"/>
            <a:ext cx="11700" cy="279300"/>
          </a:xfrm>
          <a:prstGeom prst="straightConnector1">
            <a:avLst/>
          </a:prstGeom>
          <a:noFill/>
          <a:ln cap="flat" cmpd="sng" w="9525">
            <a:solidFill>
              <a:schemeClr val="dk2"/>
            </a:solidFill>
            <a:prstDash val="solid"/>
            <a:round/>
            <a:headEnd len="med" w="med" type="none"/>
            <a:tailEnd len="med" w="med" type="triangle"/>
          </a:ln>
        </p:spPr>
      </p:cxnSp>
      <p:cxnSp>
        <p:nvCxnSpPr>
          <p:cNvPr id="105" name="Google Shape;105;p16"/>
          <p:cNvCxnSpPr>
            <a:endCxn id="88" idx="2"/>
          </p:cNvCxnSpPr>
          <p:nvPr/>
        </p:nvCxnSpPr>
        <p:spPr>
          <a:xfrm flipH="1" rot="10800000">
            <a:off x="7543500" y="3740350"/>
            <a:ext cx="300000" cy="332100"/>
          </a:xfrm>
          <a:prstGeom prst="straightConnector1">
            <a:avLst/>
          </a:prstGeom>
          <a:noFill/>
          <a:ln cap="flat" cmpd="sng" w="9525">
            <a:solidFill>
              <a:schemeClr val="dk2"/>
            </a:solidFill>
            <a:prstDash val="solid"/>
            <a:round/>
            <a:headEnd len="med" w="med" type="none"/>
            <a:tailEnd len="med" w="med" type="triangle"/>
          </a:ln>
        </p:spPr>
      </p:cxnSp>
      <p:cxnSp>
        <p:nvCxnSpPr>
          <p:cNvPr id="106" name="Google Shape;106;p16"/>
          <p:cNvCxnSpPr>
            <a:stCxn id="86" idx="3"/>
            <a:endCxn id="90" idx="1"/>
          </p:cNvCxnSpPr>
          <p:nvPr/>
        </p:nvCxnSpPr>
        <p:spPr>
          <a:xfrm flipH="1" rot="10800000">
            <a:off x="8179600" y="4162850"/>
            <a:ext cx="238200" cy="16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6. Subdomain hijacking with a phone call</a:t>
            </a:r>
            <a:endParaRPr/>
          </a:p>
        </p:txBody>
      </p:sp>
      <p:sp>
        <p:nvSpPr>
          <p:cNvPr id="375" name="Google Shape;375;p52"/>
          <p:cNvSpPr txBox="1"/>
          <p:nvPr>
            <p:ph idx="1" type="body"/>
          </p:nvPr>
        </p:nvSpPr>
        <p:spPr>
          <a:xfrm>
            <a:off x="311700" y="11615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Using Altdns I identified two domains of interest that were being used for development. I added them to my domain list and forgot about them, about a month later they went offline and I wondered if they were still in use (the records were still there).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100 USD to make $15k USD (7.5k x 2).. Right on! </a:t>
            </a:r>
            <a:endParaRPr/>
          </a:p>
          <a:p>
            <a:pPr indent="0" lvl="0" marL="0" rtl="0" algn="l">
              <a:spcBef>
                <a:spcPts val="1600"/>
              </a:spcBef>
              <a:spcAft>
                <a:spcPts val="1600"/>
              </a:spcAft>
              <a:buNone/>
            </a:pPr>
            <a:r>
              <a:t/>
            </a:r>
            <a:endParaRPr/>
          </a:p>
        </p:txBody>
      </p:sp>
      <p:pic>
        <p:nvPicPr>
          <p:cNvPr id="382" name="Google Shape;382;p53"/>
          <p:cNvPicPr preferRelativeResize="0"/>
          <p:nvPr/>
        </p:nvPicPr>
        <p:blipFill>
          <a:blip r:embed="rId3">
            <a:alphaModFix/>
          </a:blip>
          <a:stretch>
            <a:fillRect/>
          </a:stretch>
        </p:blipFill>
        <p:spPr>
          <a:xfrm>
            <a:off x="0" y="916505"/>
            <a:ext cx="9144000" cy="1702340"/>
          </a:xfrm>
          <a:prstGeom prst="rect">
            <a:avLst/>
          </a:prstGeom>
          <a:noFill/>
          <a:ln>
            <a:noFill/>
          </a:ln>
        </p:spPr>
      </p:pic>
      <p:sp>
        <p:nvSpPr>
          <p:cNvPr id="383" name="Google Shape;383;p53"/>
          <p:cNvSpPr txBox="1"/>
          <p:nvPr/>
        </p:nvSpPr>
        <p:spPr>
          <a:xfrm>
            <a:off x="4110975" y="1701750"/>
            <a:ext cx="32697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 quick phone call later … </a:t>
            </a:r>
            <a:endParaRPr/>
          </a:p>
        </p:txBody>
      </p:sp>
      <p:pic>
        <p:nvPicPr>
          <p:cNvPr id="384" name="Google Shape;384;p53"/>
          <p:cNvPicPr preferRelativeResize="0"/>
          <p:nvPr/>
        </p:nvPicPr>
        <p:blipFill>
          <a:blip r:embed="rId4">
            <a:alphaModFix/>
          </a:blip>
          <a:stretch>
            <a:fillRect/>
          </a:stretch>
        </p:blipFill>
        <p:spPr>
          <a:xfrm>
            <a:off x="0" y="2618853"/>
            <a:ext cx="9144001" cy="593845"/>
          </a:xfrm>
          <a:prstGeom prst="rect">
            <a:avLst/>
          </a:prstGeom>
          <a:noFill/>
          <a:ln>
            <a:noFill/>
          </a:ln>
        </p:spPr>
      </p:pic>
      <p:pic>
        <p:nvPicPr>
          <p:cNvPr id="385" name="Google Shape;385;p53"/>
          <p:cNvPicPr preferRelativeResize="0"/>
          <p:nvPr/>
        </p:nvPicPr>
        <p:blipFill>
          <a:blip r:embed="rId5">
            <a:alphaModFix/>
          </a:blip>
          <a:stretch>
            <a:fillRect/>
          </a:stretch>
        </p:blipFill>
        <p:spPr>
          <a:xfrm>
            <a:off x="3393950" y="2064000"/>
            <a:ext cx="5337425" cy="512750"/>
          </a:xfrm>
          <a:prstGeom prst="rect">
            <a:avLst/>
          </a:prstGeom>
          <a:noFill/>
          <a:ln>
            <a:noFill/>
          </a:ln>
        </p:spPr>
      </p:pic>
      <p:pic>
        <p:nvPicPr>
          <p:cNvPr id="386" name="Google Shape;386;p53"/>
          <p:cNvPicPr preferRelativeResize="0"/>
          <p:nvPr/>
        </p:nvPicPr>
        <p:blipFill>
          <a:blip r:embed="rId6">
            <a:alphaModFix/>
          </a:blip>
          <a:stretch>
            <a:fillRect/>
          </a:stretch>
        </p:blipFill>
        <p:spPr>
          <a:xfrm>
            <a:off x="0" y="3212712"/>
            <a:ext cx="9144000" cy="427827"/>
          </a:xfrm>
          <a:prstGeom prst="rect">
            <a:avLst/>
          </a:prstGeom>
          <a:noFill/>
          <a:ln>
            <a:noFill/>
          </a:ln>
        </p:spPr>
      </p:pic>
      <p:pic>
        <p:nvPicPr>
          <p:cNvPr id="387" name="Google Shape;387;p53"/>
          <p:cNvPicPr preferRelativeResize="0"/>
          <p:nvPr/>
        </p:nvPicPr>
        <p:blipFill>
          <a:blip r:embed="rId7">
            <a:alphaModFix/>
          </a:blip>
          <a:stretch>
            <a:fillRect/>
          </a:stretch>
        </p:blipFill>
        <p:spPr>
          <a:xfrm>
            <a:off x="1" y="3640551"/>
            <a:ext cx="5655975" cy="370017"/>
          </a:xfrm>
          <a:prstGeom prst="rect">
            <a:avLst/>
          </a:prstGeom>
          <a:noFill/>
          <a:ln>
            <a:noFill/>
          </a:ln>
        </p:spPr>
      </p:pic>
      <p:pic>
        <p:nvPicPr>
          <p:cNvPr id="388" name="Google Shape;388;p53"/>
          <p:cNvPicPr preferRelativeResize="0"/>
          <p:nvPr/>
        </p:nvPicPr>
        <p:blipFill>
          <a:blip r:embed="rId8">
            <a:alphaModFix/>
          </a:blip>
          <a:stretch>
            <a:fillRect/>
          </a:stretch>
        </p:blipFill>
        <p:spPr>
          <a:xfrm>
            <a:off x="0" y="-5"/>
            <a:ext cx="9144002" cy="9087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Takeaways</a:t>
            </a:r>
            <a:endParaRPr/>
          </a:p>
        </p:txBody>
      </p:sp>
      <p:sp>
        <p:nvSpPr>
          <p:cNvPr id="394" name="Google Shape;39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Think about how these exposed resources can allow for an attacker to move laterally and/or could undermine security strategies that are in place already.</a:t>
            </a:r>
            <a:endParaRPr/>
          </a:p>
          <a:p>
            <a:pPr indent="-342900" lvl="0" marL="457200" rtl="0" algn="l">
              <a:spcBef>
                <a:spcPts val="0"/>
              </a:spcBef>
              <a:spcAft>
                <a:spcPts val="0"/>
              </a:spcAft>
              <a:buSzPts val="1800"/>
              <a:buChar char="●"/>
            </a:pPr>
            <a:r>
              <a:rPr lang="en-GB"/>
              <a:t>If it’s facing the external web or can be easily accessed from the internal network, you should assume everyone can access it.</a:t>
            </a:r>
            <a:endParaRPr/>
          </a:p>
          <a:p>
            <a:pPr indent="-342900" lvl="0" marL="457200" rtl="0" algn="l">
              <a:spcBef>
                <a:spcPts val="0"/>
              </a:spcBef>
              <a:spcAft>
                <a:spcPts val="0"/>
              </a:spcAft>
              <a:buSzPts val="1800"/>
              <a:buChar char="●"/>
            </a:pPr>
            <a:r>
              <a:rPr lang="en-GB"/>
              <a:t>Internal applications ARE problematic, just because it isn’t externally facing doesn’t mean it isn’t a problem.</a:t>
            </a:r>
            <a:endParaRPr/>
          </a:p>
          <a:p>
            <a:pPr indent="-342900" lvl="0" marL="457200" rtl="0" algn="l">
              <a:spcBef>
                <a:spcPts val="0"/>
              </a:spcBef>
              <a:spcAft>
                <a:spcPts val="0"/>
              </a:spcAft>
              <a:buSzPts val="1800"/>
              <a:buChar char="●"/>
            </a:pPr>
            <a:r>
              <a:rPr lang="en-GB"/>
              <a:t>If you have critical/dev/staging/test applications running on obscure subdomains, do not assume that we will not find your obscure subdomain.</a:t>
            </a:r>
            <a:endParaRPr/>
          </a:p>
          <a:p>
            <a:pPr indent="-342900" lvl="0" marL="457200" rtl="0" algn="l">
              <a:spcBef>
                <a:spcPts val="0"/>
              </a:spcBef>
              <a:spcAft>
                <a:spcPts val="0"/>
              </a:spcAft>
              <a:buSzPts val="1800"/>
              <a:buChar char="●"/>
            </a:pPr>
            <a:r>
              <a:rPr lang="en-GB"/>
              <a:t>Internet wide scanning costs have been reduced to a $20 vps and anyone that can run a simple tool.</a:t>
            </a:r>
            <a:endParaRPr/>
          </a:p>
          <a:p>
            <a:pPr indent="0" lvl="0" marL="0" rtl="0" algn="l">
              <a:spcBef>
                <a:spcPts val="160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5"/>
          <p:cNvSpPr txBox="1"/>
          <p:nvPr>
            <p:ph type="title"/>
          </p:nvPr>
        </p:nvSpPr>
        <p:spPr>
          <a:xfrm>
            <a:off x="3612000" y="2285400"/>
            <a:ext cx="192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core methodology: Large scale asset identification</a:t>
            </a:r>
            <a:endParaRPr/>
          </a:p>
        </p:txBody>
      </p:sp>
      <p:sp>
        <p:nvSpPr>
          <p:cNvPr id="112" name="Google Shape;11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What matters most is that you find the assets that have bugs before other hunters do. </a:t>
            </a:r>
            <a:br>
              <a:rPr lang="en-GB"/>
            </a:br>
            <a:endParaRPr/>
          </a:p>
          <a:p>
            <a:pPr indent="-342900" lvl="0" marL="457200" rtl="0" algn="l">
              <a:spcBef>
                <a:spcPts val="0"/>
              </a:spcBef>
              <a:spcAft>
                <a:spcPts val="0"/>
              </a:spcAft>
              <a:buSzPts val="1800"/>
              <a:buChar char="●"/>
            </a:pPr>
            <a:r>
              <a:rPr lang="en-GB"/>
              <a:t>Think of it as offensive incident response. </a:t>
            </a:r>
            <a:br>
              <a:rPr lang="en-GB"/>
            </a:br>
            <a:endParaRPr/>
          </a:p>
          <a:p>
            <a:pPr indent="-342900" lvl="0" marL="457200" rtl="0" algn="l">
              <a:spcBef>
                <a:spcPts val="0"/>
              </a:spcBef>
              <a:spcAft>
                <a:spcPts val="0"/>
              </a:spcAft>
              <a:buSzPts val="1800"/>
              <a:buChar char="●"/>
            </a:pPr>
            <a:r>
              <a:rPr lang="en-GB"/>
              <a:t>We watch a company closely and as soon as they put new assets or content up, we go after them.</a:t>
            </a:r>
            <a:br>
              <a:rPr lang="en-GB"/>
            </a:br>
            <a:endParaRPr/>
          </a:p>
          <a:p>
            <a:pPr indent="-342900" lvl="0" marL="457200" rtl="0" algn="l">
              <a:spcBef>
                <a:spcPts val="0"/>
              </a:spcBef>
              <a:spcAft>
                <a:spcPts val="0"/>
              </a:spcAft>
              <a:buSzPts val="1800"/>
              <a:buChar char="●"/>
            </a:pPr>
            <a:r>
              <a:rPr lang="en-GB"/>
              <a:t>Invest in multiple bounties that you trust and ensure that their entire scope is covered.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how?  -- #1 Elasticsearch + Masscan (scantastic)</a:t>
            </a:r>
            <a:endParaRPr/>
          </a:p>
        </p:txBody>
      </p:sp>
      <p:sp>
        <p:nvSpPr>
          <p:cNvPr id="118" name="Google Shape;118;p18"/>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u="sng">
                <a:solidFill>
                  <a:schemeClr val="hlink"/>
                </a:solidFill>
                <a:hlinkClick r:id="rId3"/>
              </a:rPr>
              <a:t>https://github.com/maK-/scantastic-tool</a:t>
            </a:r>
            <a:r>
              <a:rPr lang="en-GB"/>
              <a:t> - created by a cool Irish friend of ours</a:t>
            </a:r>
            <a:endParaRPr/>
          </a:p>
          <a:p>
            <a:pPr indent="-342900" lvl="1" marL="914400" rtl="0" algn="l">
              <a:spcBef>
                <a:spcPts val="0"/>
              </a:spcBef>
              <a:spcAft>
                <a:spcPts val="0"/>
              </a:spcAft>
              <a:buSzPts val="1800"/>
              <a:buChar char="○"/>
            </a:pPr>
            <a:r>
              <a:rPr lang="en-GB" sz="1800"/>
              <a:t>Input a list of IP ranges on a network</a:t>
            </a:r>
            <a:endParaRPr sz="1800"/>
          </a:p>
          <a:p>
            <a:pPr indent="-342900" lvl="1" marL="914400" rtl="0" algn="l">
              <a:spcBef>
                <a:spcPts val="0"/>
              </a:spcBef>
              <a:spcAft>
                <a:spcPts val="0"/>
              </a:spcAft>
              <a:buSzPts val="1800"/>
              <a:buChar char="○"/>
            </a:pPr>
            <a:r>
              <a:rPr lang="en-GB" sz="1800"/>
              <a:t>Scans every range via Masscan for ports that you define</a:t>
            </a:r>
            <a:endParaRPr sz="1800"/>
          </a:p>
          <a:p>
            <a:pPr indent="-342900" lvl="1" marL="914400" rtl="0" algn="l">
              <a:spcBef>
                <a:spcPts val="0"/>
              </a:spcBef>
              <a:spcAft>
                <a:spcPts val="0"/>
              </a:spcAft>
              <a:buSzPts val="1800"/>
              <a:buChar char="○"/>
            </a:pPr>
            <a:r>
              <a:rPr lang="en-GB" sz="1800"/>
              <a:t>Performs content discovery (file/folder bruteforcing) on every discovered asset</a:t>
            </a:r>
            <a:endParaRPr sz="1800"/>
          </a:p>
          <a:p>
            <a:pPr indent="-342900" lvl="1" marL="914400" rtl="0" algn="l">
              <a:spcBef>
                <a:spcPts val="0"/>
              </a:spcBef>
              <a:spcAft>
                <a:spcPts val="0"/>
              </a:spcAft>
              <a:buSzPts val="1800"/>
              <a:buChar char="○"/>
            </a:pPr>
            <a:r>
              <a:rPr lang="en-GB" sz="1800"/>
              <a:t>Imports the results into Elasticsearch via Logstash</a:t>
            </a:r>
            <a:endParaRPr sz="1800"/>
          </a:p>
          <a:p>
            <a:pPr indent="-342900" lvl="1" marL="914400" rtl="0" algn="l">
              <a:spcBef>
                <a:spcPts val="0"/>
              </a:spcBef>
              <a:spcAft>
                <a:spcPts val="0"/>
              </a:spcAft>
              <a:buSzPts val="1800"/>
              <a:buChar char="○"/>
            </a:pPr>
            <a:r>
              <a:rPr lang="en-GB" sz="1800"/>
              <a:t>Let’s you visually search and discover content on large IP ranges</a:t>
            </a:r>
            <a:br>
              <a:rPr lang="en-GB" sz="1800"/>
            </a:br>
            <a:endParaRPr sz="1800"/>
          </a:p>
          <a:p>
            <a:pPr indent="-342900" lvl="0" marL="457200" rtl="0" algn="l">
              <a:spcBef>
                <a:spcPts val="0"/>
              </a:spcBef>
              <a:spcAft>
                <a:spcPts val="0"/>
              </a:spcAft>
              <a:buSzPts val="1800"/>
              <a:buChar char="●"/>
            </a:pPr>
            <a:r>
              <a:rPr lang="en-GB"/>
              <a:t>Pros: Allows you to minimize brute forcing, allows you to find cool stuff without really trying</a:t>
            </a:r>
            <a:endParaRPr/>
          </a:p>
          <a:p>
            <a:pPr indent="-342900" lvl="0" marL="457200" rtl="0" algn="l">
              <a:spcBef>
                <a:spcPts val="0"/>
              </a:spcBef>
              <a:spcAft>
                <a:spcPts val="0"/>
              </a:spcAft>
              <a:buSzPts val="1800"/>
              <a:buChar char="●"/>
            </a:pPr>
            <a:r>
              <a:rPr lang="en-GB"/>
              <a:t>Cons: Gets you permanently temporarily banned from Yahoo’s bug bounty program</a:t>
            </a:r>
            <a:endParaRPr/>
          </a:p>
        </p:txBody>
      </p:sp>
      <p:cxnSp>
        <p:nvCxnSpPr>
          <p:cNvPr id="119" name="Google Shape;119;p18"/>
          <p:cNvCxnSpPr/>
          <p:nvPr/>
        </p:nvCxnSpPr>
        <p:spPr>
          <a:xfrm flipH="1" rot="10800000">
            <a:off x="2382025" y="4546325"/>
            <a:ext cx="1222800" cy="210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9"/>
          <p:cNvPicPr preferRelativeResize="0"/>
          <p:nvPr/>
        </p:nvPicPr>
        <p:blipFill>
          <a:blip r:embed="rId3">
            <a:alphaModFix/>
          </a:blip>
          <a:stretch>
            <a:fillRect/>
          </a:stretch>
        </p:blipFill>
        <p:spPr>
          <a:xfrm>
            <a:off x="1039950" y="0"/>
            <a:ext cx="6790049" cy="541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how?  -- #2 DNS pattern identification (AltDNS)</a:t>
            </a:r>
            <a:endParaRPr/>
          </a:p>
        </p:txBody>
      </p:sp>
      <p:sp>
        <p:nvSpPr>
          <p:cNvPr id="130" name="Google Shape;13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From analyzing gathered DNS data for numerous bounty programs, we identified different patterns used by organizations to classify their subdomain assets.</a:t>
            </a:r>
            <a:endParaRPr/>
          </a:p>
          <a:p>
            <a:pPr indent="-342900" lvl="0" marL="457200" rtl="0" algn="l">
              <a:spcBef>
                <a:spcPts val="0"/>
              </a:spcBef>
              <a:spcAft>
                <a:spcPts val="0"/>
              </a:spcAft>
              <a:buSzPts val="1800"/>
              <a:buChar char="●"/>
            </a:pPr>
            <a:r>
              <a:rPr lang="en-GB"/>
              <a:t>For example, for a private program on HackerOne, we were finding subdomains named like the following:</a:t>
            </a:r>
            <a:endParaRPr/>
          </a:p>
          <a:p>
            <a:pPr indent="-342900" lvl="1" marL="914400" rtl="0" algn="l">
              <a:spcBef>
                <a:spcPts val="0"/>
              </a:spcBef>
              <a:spcAft>
                <a:spcPts val="0"/>
              </a:spcAft>
              <a:buSzPts val="1800"/>
              <a:buChar char="○"/>
            </a:pPr>
            <a:r>
              <a:rPr lang="en-GB" sz="1800"/>
              <a:t>privacy</a:t>
            </a:r>
            <a:r>
              <a:rPr b="1" lang="en-GB" sz="1800" u="sng">
                <a:solidFill>
                  <a:srgbClr val="FFFFFF"/>
                </a:solidFill>
              </a:rPr>
              <a:t>-</a:t>
            </a:r>
            <a:r>
              <a:rPr lang="en-GB" sz="1800" u="sng">
                <a:solidFill>
                  <a:srgbClr val="FFFFFF"/>
                </a:solidFill>
              </a:rPr>
              <a:t>staging</a:t>
            </a:r>
            <a:r>
              <a:rPr lang="en-GB" sz="1800"/>
              <a:t>.corporatedomain.com</a:t>
            </a:r>
            <a:endParaRPr sz="1800"/>
          </a:p>
          <a:p>
            <a:pPr indent="-342900" lvl="1" marL="914400" rtl="0" algn="l">
              <a:spcBef>
                <a:spcPts val="0"/>
              </a:spcBef>
              <a:spcAft>
                <a:spcPts val="0"/>
              </a:spcAft>
              <a:buSzPts val="1800"/>
              <a:buChar char="○"/>
            </a:pPr>
            <a:r>
              <a:rPr lang="en-GB" sz="1800"/>
              <a:t>privacy</a:t>
            </a:r>
            <a:r>
              <a:rPr lang="en-GB" sz="1800" u="sng">
                <a:solidFill>
                  <a:srgbClr val="FFFFFF"/>
                </a:solidFill>
              </a:rPr>
              <a:t>.staging</a:t>
            </a:r>
            <a:r>
              <a:rPr lang="en-GB" sz="1800"/>
              <a:t>.corporatedomain.com</a:t>
            </a:r>
            <a:endParaRPr sz="1800"/>
          </a:p>
          <a:p>
            <a:pPr indent="-342900" lvl="1" marL="914400" rtl="0" algn="l">
              <a:spcBef>
                <a:spcPts val="0"/>
              </a:spcBef>
              <a:spcAft>
                <a:spcPts val="0"/>
              </a:spcAft>
              <a:buSzPts val="1800"/>
              <a:buChar char="○"/>
            </a:pPr>
            <a:r>
              <a:rPr lang="en-GB" sz="1800"/>
              <a:t>privacy</a:t>
            </a:r>
            <a:r>
              <a:rPr lang="en-GB" sz="1800" u="sng">
                <a:solidFill>
                  <a:srgbClr val="FFFFFF"/>
                </a:solidFill>
              </a:rPr>
              <a:t>staging</a:t>
            </a:r>
            <a:r>
              <a:rPr lang="en-GB" sz="1800"/>
              <a:t>.corporatedomain.com</a:t>
            </a:r>
            <a:endParaRPr sz="1800"/>
          </a:p>
          <a:p>
            <a:pPr indent="-342900" lvl="1" marL="914400" rtl="0" algn="l">
              <a:spcBef>
                <a:spcPts val="0"/>
              </a:spcBef>
              <a:spcAft>
                <a:spcPts val="0"/>
              </a:spcAft>
              <a:buSzPts val="1800"/>
              <a:buChar char="○"/>
            </a:pPr>
            <a:r>
              <a:rPr lang="en-GB" sz="1800" u="sng">
                <a:solidFill>
                  <a:srgbClr val="FFFFFF"/>
                </a:solidFill>
              </a:rPr>
              <a:t>staging</a:t>
            </a:r>
            <a:r>
              <a:rPr lang="en-GB" sz="1800"/>
              <a:t>privacy.corporatedomain.com</a:t>
            </a:r>
            <a:endParaRPr sz="1800"/>
          </a:p>
          <a:p>
            <a:pPr indent="-342900" lvl="0" marL="457200" rtl="0" algn="l">
              <a:spcBef>
                <a:spcPts val="0"/>
              </a:spcBef>
              <a:spcAft>
                <a:spcPts val="0"/>
              </a:spcAft>
              <a:buSzPts val="1800"/>
              <a:buChar char="●"/>
            </a:pPr>
            <a:r>
              <a:rPr lang="en-GB"/>
              <a:t>Even though we’d identify some of these subdomains through enumeration/bruteforcing - we’d miss quite a few QA/Dev/Staging instances.</a:t>
            </a:r>
            <a:endParaRPr sz="1800"/>
          </a:p>
          <a:p>
            <a:pPr indent="0" lvl="0" marL="0" rtl="0" algn="l">
              <a:spcBef>
                <a:spcPts val="1600"/>
              </a:spcBef>
              <a:spcAft>
                <a:spcPts val="160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how?  -- #2 DNS pattern identification (AltDNS)</a:t>
            </a:r>
            <a:endParaRPr/>
          </a:p>
        </p:txBody>
      </p:sp>
      <p:sp>
        <p:nvSpPr>
          <p:cNvPr id="136" name="Google Shape;13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So… after some back and forth, we created a simple tool called AltDNS..</a:t>
            </a:r>
            <a:br>
              <a:rPr lang="en-GB"/>
            </a:br>
            <a:endParaRPr/>
          </a:p>
          <a:p>
            <a:pPr indent="-342900" lvl="0" marL="457200" rtl="0" algn="l">
              <a:spcBef>
                <a:spcPts val="0"/>
              </a:spcBef>
              <a:spcAft>
                <a:spcPts val="0"/>
              </a:spcAft>
              <a:buSzPts val="1800"/>
              <a:buChar char="●"/>
            </a:pPr>
            <a:r>
              <a:rPr lang="en-GB"/>
              <a:t>Provide a list of </a:t>
            </a:r>
            <a:r>
              <a:rPr lang="en-GB" u="sng">
                <a:solidFill>
                  <a:srgbClr val="FFFFFF"/>
                </a:solidFill>
              </a:rPr>
              <a:t>known</a:t>
            </a:r>
            <a:r>
              <a:rPr lang="en-GB"/>
              <a:t> subdomains and a list of </a:t>
            </a:r>
            <a:r>
              <a:rPr lang="en-GB" u="sng">
                <a:solidFill>
                  <a:srgbClr val="FFFFFF"/>
                </a:solidFill>
              </a:rPr>
              <a:t>common QA/Dev words</a:t>
            </a:r>
            <a:r>
              <a:rPr lang="en-GB"/>
              <a:t>, AltDNS will output a list of potential subdomains we may have missed based on the patterns we identified.</a:t>
            </a:r>
            <a:br>
              <a:rPr lang="en-GB"/>
            </a:br>
            <a:endParaRPr/>
          </a:p>
          <a:p>
            <a:pPr indent="-342900" lvl="0" marL="457200" rtl="0" algn="l">
              <a:spcBef>
                <a:spcPts val="0"/>
              </a:spcBef>
              <a:spcAft>
                <a:spcPts val="0"/>
              </a:spcAft>
              <a:buSzPts val="1800"/>
              <a:buChar char="●"/>
            </a:pPr>
            <a:r>
              <a:rPr lang="en-GB"/>
              <a:t>AltDNS takes the list of known subdomains and outputs a list where the common QA/Dev words have been placed as per common patterns seen in subdomains.</a:t>
            </a:r>
            <a:endParaRPr/>
          </a:p>
          <a:p>
            <a:pPr indent="0" lvl="0" marL="0" rtl="0" algn="l">
              <a:spcBef>
                <a:spcPts val="1600"/>
              </a:spcBef>
              <a:spcAft>
                <a:spcPts val="160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